
<file path=[Content_Types].xml><?xml version="1.0" encoding="utf-8"?>
<Types xmlns="http://schemas.openxmlformats.org/package/2006/content-types">
  <Default Extension="emf" ContentType="image/x-emf"/>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6" r:id="rId5"/>
    <p:sldMasterId id="2147483693" r:id="rId6"/>
  </p:sldMasterIdLst>
  <p:notesMasterIdLst>
    <p:notesMasterId r:id="rId40"/>
  </p:notesMasterIdLst>
  <p:sldIdLst>
    <p:sldId id="5515" r:id="rId7"/>
    <p:sldId id="5525" r:id="rId8"/>
    <p:sldId id="5521" r:id="rId9"/>
    <p:sldId id="274" r:id="rId10"/>
    <p:sldId id="5526" r:id="rId11"/>
    <p:sldId id="258" r:id="rId12"/>
    <p:sldId id="5485" r:id="rId13"/>
    <p:sldId id="391" r:id="rId14"/>
    <p:sldId id="5478" r:id="rId15"/>
    <p:sldId id="5488" r:id="rId16"/>
    <p:sldId id="5480" r:id="rId17"/>
    <p:sldId id="275" r:id="rId18"/>
    <p:sldId id="291" r:id="rId19"/>
    <p:sldId id="277" r:id="rId20"/>
    <p:sldId id="288" r:id="rId21"/>
    <p:sldId id="5498" r:id="rId22"/>
    <p:sldId id="5527" r:id="rId23"/>
    <p:sldId id="5517" r:id="rId24"/>
    <p:sldId id="5522" r:id="rId25"/>
    <p:sldId id="280" r:id="rId26"/>
    <p:sldId id="5518" r:id="rId27"/>
    <p:sldId id="389" r:id="rId28"/>
    <p:sldId id="5495" r:id="rId29"/>
    <p:sldId id="5408" r:id="rId30"/>
    <p:sldId id="281" r:id="rId31"/>
    <p:sldId id="5519" r:id="rId32"/>
    <p:sldId id="5514" r:id="rId33"/>
    <p:sldId id="5523" r:id="rId34"/>
    <p:sldId id="5516" r:id="rId35"/>
    <p:sldId id="5507" r:id="rId36"/>
    <p:sldId id="5505" r:id="rId37"/>
    <p:sldId id="273" r:id="rId38"/>
    <p:sldId id="5473" r:id="rId39"/>
  </p:sldIdLst>
  <p:sldSz cx="12192000" cy="6858000"/>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04EB21-E170-21A3-7D4F-4A393C998C70}" name="Natalie Glaid" initials="NG" userId="S::nglaid@connect2amc.com::b1d28268-e591-4232-aa1a-703a7f4c1cdd" providerId="AD"/>
  <p188:author id="{7E535577-CCA9-5C10-364B-BEEF796F73FD}" name="Stephanie Spalding" initials="" userId="S::sspalding@connect2amc.com::ed73145a-88ff-4ec4-b47e-59688be53d89" providerId="AD"/>
  <p188:author id="{5786E2E7-AF75-A0C9-D045-7D35BC723D47}" name="Molly Anderson" initials="MA" userId="S::mlanderson@connect2amc.com::478f7140-47f9-427b-a2f2-06c9dcbe205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y Kay Ams" initials="MKA" lastIdx="1" clrIdx="0">
    <p:extLst>
      <p:ext uri="{19B8F6BF-5375-455C-9EA6-DF929625EA0E}">
        <p15:presenceInfo xmlns:p15="http://schemas.microsoft.com/office/powerpoint/2012/main" userId="S::mams@connect2amc.com::f1c2afd0-818b-4359-94d6-49f8ac9f16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FDE"/>
    <a:srgbClr val="00519B"/>
    <a:srgbClr val="C0D730"/>
    <a:srgbClr val="429FAC"/>
    <a:srgbClr val="58766C"/>
    <a:srgbClr val="07529C"/>
    <a:srgbClr val="0153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18" autoAdjust="0"/>
    <p:restoredTop sz="83636" autoAdjust="0"/>
  </p:normalViewPr>
  <p:slideViewPr>
    <p:cSldViewPr snapToGrid="0">
      <p:cViewPr varScale="1">
        <p:scale>
          <a:sx n="54" d="100"/>
          <a:sy n="54" d="100"/>
        </p:scale>
        <p:origin x="968" y="264"/>
      </p:cViewPr>
      <p:guideLst/>
    </p:cSldViewPr>
  </p:slideViewPr>
  <p:notesTextViewPr>
    <p:cViewPr>
      <p:scale>
        <a:sx n="1" d="1"/>
        <a:sy n="1" d="1"/>
      </p:scale>
      <p:origin x="0" y="0"/>
    </p:cViewPr>
  </p:notesTextViewPr>
  <p:sorterViewPr>
    <p:cViewPr>
      <p:scale>
        <a:sx n="100" d="100"/>
        <a:sy n="100" d="100"/>
      </p:scale>
      <p:origin x="0" y="-108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8/10/relationships/authors" Target="authors.xml"/><Relationship Id="rId20" Type="http://schemas.openxmlformats.org/officeDocument/2006/relationships/slide" Target="slides/slide14.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808EC1-EE18-41D6-842C-0BB5F4D68C8A}" type="datetimeFigureOut">
              <a:rPr lang="en-US" smtClean="0"/>
              <a:t>3/31/2026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4D3EFE-BDD0-4DC6-B49B-7E350A3B044B}" type="slidenum">
              <a:rPr lang="en-US" smtClean="0"/>
              <a:t>‹#›</a:t>
            </a:fld>
            <a:endParaRPr lang="en-US"/>
          </a:p>
        </p:txBody>
      </p:sp>
    </p:spTree>
    <p:extLst>
      <p:ext uri="{BB962C8B-B14F-4D97-AF65-F5344CB8AC3E}">
        <p14:creationId xmlns:p14="http://schemas.microsoft.com/office/powerpoint/2010/main" val="156996918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Hi everyone, I wanted to take a little bit of time today to share information about NANN, the professional association for neonatal nursing, and why it can be useful, especially for those newer to neonatal nursing. If you’ve ever wondered whether joining a professional association is worth it, this should help answer that.</a:t>
            </a:r>
          </a:p>
          <a:p>
            <a:endParaRPr lang="en-US" dirty="0"/>
          </a:p>
        </p:txBody>
      </p:sp>
      <p:sp>
        <p:nvSpPr>
          <p:cNvPr id="4" name="Slide Number Placeholder 3"/>
          <p:cNvSpPr>
            <a:spLocks noGrp="1"/>
          </p:cNvSpPr>
          <p:nvPr>
            <p:ph type="sldNum" sz="quarter" idx="5"/>
          </p:nvPr>
        </p:nvSpPr>
        <p:spPr/>
        <p:txBody>
          <a:bodyPr/>
          <a:lstStyle/>
          <a:p>
            <a:fld id="{C34D3EFE-BDD0-4DC6-B49B-7E350A3B044B}" type="slidenum">
              <a:rPr lang="en-US" smtClean="0"/>
              <a:t>1</a:t>
            </a:fld>
            <a:endParaRPr lang="en-US"/>
          </a:p>
        </p:txBody>
      </p:sp>
    </p:spTree>
    <p:extLst>
      <p:ext uri="{BB962C8B-B14F-4D97-AF65-F5344CB8AC3E}">
        <p14:creationId xmlns:p14="http://schemas.microsoft.com/office/powerpoint/2010/main" val="827253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The new Neo-Care Cards™ provide valuable information for bedside care in a concise, accessible format.</a:t>
            </a:r>
          </a:p>
          <a:p>
            <a:r>
              <a:rPr lang="en-US" sz="1600" b="0" i="0" kern="1200" dirty="0">
                <a:solidFill>
                  <a:schemeClr val="tx1"/>
                </a:solidFill>
                <a:effectLst/>
                <a:latin typeface="+mn-lt"/>
                <a:ea typeface="+mn-ea"/>
                <a:cs typeface="+mn-cs"/>
              </a:rPr>
              <a:t>This edition is filled with exclusive, essential information, ensuring you have the most up-to-date and comprehensive resources at your fingertips. Plus, these vinyl cards are connected with a small metal ring to make them easy to carry, access, and clean. </a:t>
            </a:r>
          </a:p>
        </p:txBody>
      </p:sp>
      <p:sp>
        <p:nvSpPr>
          <p:cNvPr id="4" name="Slide Number Placeholder 3"/>
          <p:cNvSpPr>
            <a:spLocks noGrp="1"/>
          </p:cNvSpPr>
          <p:nvPr>
            <p:ph type="sldNum" sz="quarter" idx="5"/>
          </p:nvPr>
        </p:nvSpPr>
        <p:spPr/>
        <p:txBody>
          <a:bodyPr/>
          <a:lstStyle/>
          <a:p>
            <a:fld id="{C34D3EFE-BDD0-4DC6-B49B-7E350A3B044B}" type="slidenum">
              <a:rPr lang="en-US" smtClean="0"/>
              <a:t>10</a:t>
            </a:fld>
            <a:endParaRPr lang="en-US"/>
          </a:p>
        </p:txBody>
      </p:sp>
    </p:spTree>
    <p:extLst>
      <p:ext uri="{BB962C8B-B14F-4D97-AF65-F5344CB8AC3E}">
        <p14:creationId xmlns:p14="http://schemas.microsoft.com/office/powerpoint/2010/main" val="2326120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Developmental care is the foundation of neonatal practice. Now, the updated Neonatal Developmental Care Specialist Designation gives you a clear way to validate that expertise and strengthen your credentials.</a:t>
            </a:r>
          </a:p>
          <a:p>
            <a:r>
              <a:rPr lang="en-US" sz="1600" b="0" i="0" kern="1200" dirty="0">
                <a:solidFill>
                  <a:schemeClr val="tx1"/>
                </a:solidFill>
                <a:effectLst/>
                <a:latin typeface="+mn-lt"/>
                <a:ea typeface="+mn-ea"/>
                <a:cs typeface="+mn-cs"/>
              </a:rPr>
              <a:t>The exam is self-paced and online, so you can complete it on your schedule. It includes 100 questions—a mix of cognitive and scenario-based items—aligned to the Developmental Care of Newborns &amp; Infants, 3rd Edition. Once you pass with a score of 80% or higher, you’ll earn recognition that lasts for three years, with renewal options that fit your professional development plan.</a:t>
            </a:r>
          </a:p>
        </p:txBody>
      </p:sp>
      <p:sp>
        <p:nvSpPr>
          <p:cNvPr id="4" name="Slide Number Placeholder 3"/>
          <p:cNvSpPr>
            <a:spLocks noGrp="1"/>
          </p:cNvSpPr>
          <p:nvPr>
            <p:ph type="sldNum" sz="quarter" idx="5"/>
          </p:nvPr>
        </p:nvSpPr>
        <p:spPr/>
        <p:txBody>
          <a:bodyPr/>
          <a:lstStyle/>
          <a:p>
            <a:fld id="{C34D3EFE-BDD0-4DC6-B49B-7E350A3B044B}" type="slidenum">
              <a:rPr lang="en-US" smtClean="0"/>
              <a:t>11</a:t>
            </a:fld>
            <a:endParaRPr lang="en-US"/>
          </a:p>
        </p:txBody>
      </p:sp>
    </p:spTree>
    <p:extLst>
      <p:ext uri="{BB962C8B-B14F-4D97-AF65-F5344CB8AC3E}">
        <p14:creationId xmlns:p14="http://schemas.microsoft.com/office/powerpoint/2010/main" val="1226089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dirty="0"/>
              <a:t>Our next pillar is Research EBP and QI.</a:t>
            </a:r>
          </a:p>
          <a:p>
            <a:pPr marL="0" indent="0">
              <a:buNone/>
            </a:pPr>
            <a:endParaRPr lang="en-US" sz="16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t>This pillar includes things like our journal, </a:t>
            </a:r>
            <a:r>
              <a:rPr lang="en-US" sz="1600" b="1" dirty="0"/>
              <a:t>Advances in Neonatal Care</a:t>
            </a:r>
            <a:r>
              <a:rPr lang="en-US" sz="1600" dirty="0"/>
              <a:t>, which is celebrating their 25</a:t>
            </a:r>
            <a:r>
              <a:rPr lang="en-US" sz="1600" baseline="30000" dirty="0"/>
              <a:t>th</a:t>
            </a:r>
            <a:r>
              <a:rPr lang="en-US" sz="1600" dirty="0"/>
              <a:t> anniversary this year. Our journal continues to be the #1 cited member benefit year after year.</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600"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ea typeface="Calibri"/>
                <a:cs typeface="Calibri"/>
              </a:rPr>
              <a:t>It also includes the Research Summit, resources for abstract and manuscript authorship.</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600" dirty="0"/>
          </a:p>
          <a:p>
            <a:pPr>
              <a:defRPr/>
            </a:pPr>
            <a:r>
              <a:rPr lang="en-US" sz="1600" dirty="0"/>
              <a:t>This year NANN-AP is working on updating the</a:t>
            </a:r>
            <a:r>
              <a:rPr lang="en-US" dirty="0"/>
              <a:t> APRN</a:t>
            </a:r>
            <a:r>
              <a:rPr lang="en-US" sz="1600" dirty="0"/>
              <a:t> Staffing Ratios Position Statement, which we know is desperately needed.</a:t>
            </a:r>
            <a:endParaRPr lang="en-US" sz="1600"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t>[advance slide]</a:t>
            </a:r>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34D3EFE-BDD0-4DC6-B49B-7E350A3B04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564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Through partnerships, coalitions, and policy engagement, NANN represents neonatal nursing perspectives at a national level. Membership supports this collective voice and helps ensure neonatal care issues are part of broader healthcare conversations.</a:t>
            </a:r>
          </a:p>
          <a:p>
            <a:endParaRPr lang="en-US" dirty="0"/>
          </a:p>
        </p:txBody>
      </p:sp>
      <p:sp>
        <p:nvSpPr>
          <p:cNvPr id="4" name="Slide Number Placeholder 3"/>
          <p:cNvSpPr>
            <a:spLocks noGrp="1"/>
          </p:cNvSpPr>
          <p:nvPr>
            <p:ph type="sldNum" sz="quarter" idx="5"/>
          </p:nvPr>
        </p:nvSpPr>
        <p:spPr/>
        <p:txBody>
          <a:bodyPr/>
          <a:lstStyle/>
          <a:p>
            <a:fld id="{C34D3EFE-BDD0-4DC6-B49B-7E350A3B044B}" type="slidenum">
              <a:rPr lang="en-US" smtClean="0"/>
              <a:t>13</a:t>
            </a:fld>
            <a:endParaRPr lang="en-US"/>
          </a:p>
        </p:txBody>
      </p:sp>
    </p:spTree>
    <p:extLst>
      <p:ext uri="{BB962C8B-B14F-4D97-AF65-F5344CB8AC3E}">
        <p14:creationId xmlns:p14="http://schemas.microsoft.com/office/powerpoint/2010/main" val="3208815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ONE NANN ensures the profession reflects the people it serves and supports nurses across roles, backgrounds, and career stages. This includes work around education, advocacy, research, and inclusive professional structures. </a:t>
            </a:r>
            <a:endParaRPr lang="en-US" dirty="0"/>
          </a:p>
        </p:txBody>
      </p:sp>
      <p:sp>
        <p:nvSpPr>
          <p:cNvPr id="4" name="Slide Number Placeholder 3"/>
          <p:cNvSpPr>
            <a:spLocks noGrp="1"/>
          </p:cNvSpPr>
          <p:nvPr>
            <p:ph type="sldNum" sz="quarter" idx="5"/>
          </p:nvPr>
        </p:nvSpPr>
        <p:spPr/>
        <p:txBody>
          <a:bodyPr/>
          <a:lstStyle/>
          <a:p>
            <a:fld id="{C34D3EFE-BDD0-4DC6-B49B-7E350A3B044B}" type="slidenum">
              <a:rPr lang="en-US" smtClean="0"/>
              <a:t>14</a:t>
            </a:fld>
            <a:endParaRPr lang="en-US"/>
          </a:p>
        </p:txBody>
      </p:sp>
    </p:spTree>
    <p:extLst>
      <p:ext uri="{BB962C8B-B14F-4D97-AF65-F5344CB8AC3E}">
        <p14:creationId xmlns:p14="http://schemas.microsoft.com/office/powerpoint/2010/main" val="1147178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err="1">
                <a:solidFill>
                  <a:schemeClr val="tx1"/>
                </a:solidFill>
                <a:effectLst/>
                <a:latin typeface="+mn-lt"/>
                <a:ea typeface="+mn-ea"/>
                <a:cs typeface="+mn-cs"/>
              </a:rPr>
              <a:t>NANNcast</a:t>
            </a:r>
            <a:r>
              <a:rPr lang="en-US" sz="1600" b="0" i="0" kern="1200" dirty="0">
                <a:solidFill>
                  <a:schemeClr val="tx1"/>
                </a:solidFill>
                <a:effectLst/>
                <a:latin typeface="+mn-lt"/>
                <a:ea typeface="+mn-ea"/>
                <a:cs typeface="+mn-cs"/>
              </a:rPr>
              <a:t>, NANN’s podcast, is a flexible learning option that covers clinical, professional, and advocacy topics. For nurses with busy schedules, this is an easy way to stay engaged with current issues and ideas without needing dedicated study time.</a:t>
            </a:r>
          </a:p>
          <a:p>
            <a:endParaRPr lang="en-US" dirty="0"/>
          </a:p>
        </p:txBody>
      </p:sp>
      <p:sp>
        <p:nvSpPr>
          <p:cNvPr id="4" name="Slide Number Placeholder 3"/>
          <p:cNvSpPr>
            <a:spLocks noGrp="1"/>
          </p:cNvSpPr>
          <p:nvPr>
            <p:ph type="sldNum" sz="quarter" idx="5"/>
          </p:nvPr>
        </p:nvSpPr>
        <p:spPr/>
        <p:txBody>
          <a:bodyPr/>
          <a:lstStyle/>
          <a:p>
            <a:fld id="{C34D3EFE-BDD0-4DC6-B49B-7E350A3B044B}" type="slidenum">
              <a:rPr lang="en-US" smtClean="0"/>
              <a:t>15</a:t>
            </a:fld>
            <a:endParaRPr lang="en-US"/>
          </a:p>
        </p:txBody>
      </p:sp>
    </p:spTree>
    <p:extLst>
      <p:ext uri="{BB962C8B-B14F-4D97-AF65-F5344CB8AC3E}">
        <p14:creationId xmlns:p14="http://schemas.microsoft.com/office/powerpoint/2010/main" val="2431634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NANNcast</a:t>
            </a:r>
            <a:r>
              <a:rPr lang="en-US" dirty="0"/>
              <a:t>+ is a </a:t>
            </a:r>
            <a:r>
              <a:rPr lang="en-US" sz="1600" b="0" i="0" kern="1200" dirty="0">
                <a:solidFill>
                  <a:schemeClr val="tx1"/>
                </a:solidFill>
                <a:effectLst/>
                <a:latin typeface="+mn-lt"/>
                <a:ea typeface="+mn-ea"/>
                <a:cs typeface="+mn-cs"/>
              </a:rPr>
              <a:t>member‑only benefit that allows you to earn CE by listening to selected </a:t>
            </a:r>
            <a:r>
              <a:rPr lang="en-US" sz="1600" b="0" i="0" kern="1200" dirty="0" err="1">
                <a:solidFill>
                  <a:schemeClr val="tx1"/>
                </a:solidFill>
                <a:effectLst/>
                <a:latin typeface="+mn-lt"/>
                <a:ea typeface="+mn-ea"/>
                <a:cs typeface="+mn-cs"/>
              </a:rPr>
              <a:t>NANNcast</a:t>
            </a:r>
            <a:r>
              <a:rPr lang="en-US" sz="1600" b="0" i="0" kern="1200" dirty="0">
                <a:solidFill>
                  <a:schemeClr val="tx1"/>
                </a:solidFill>
                <a:effectLst/>
                <a:latin typeface="+mn-lt"/>
                <a:ea typeface="+mn-ea"/>
                <a:cs typeface="+mn-cs"/>
              </a:rPr>
              <a:t> podcast episodes and taking a short quiz. The episodes available for CE rotate every few months, offering a convenient option for ongoing education.</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34D3EFE-BDD0-4DC6-B49B-7E350A3B044B}" type="slidenum">
              <a:rPr lang="en-US" smtClean="0"/>
              <a:t>16</a:t>
            </a:fld>
            <a:endParaRPr lang="en-US"/>
          </a:p>
        </p:txBody>
      </p:sp>
    </p:spTree>
    <p:extLst>
      <p:ext uri="{BB962C8B-B14F-4D97-AF65-F5344CB8AC3E}">
        <p14:creationId xmlns:p14="http://schemas.microsoft.com/office/powerpoint/2010/main" val="44884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21CA3-4D9D-F792-9F9F-FF1D1676CE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539C9-5DF3-636E-9C20-2C86DDB434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D81369-3807-AA99-2147-59CF05FA5886}"/>
              </a:ext>
            </a:extLst>
          </p:cNvPr>
          <p:cNvSpPr>
            <a:spLocks noGrp="1"/>
          </p:cNvSpPr>
          <p:nvPr>
            <p:ph type="body" idx="1"/>
          </p:nvPr>
        </p:nvSpPr>
        <p:spPr/>
        <p:txBody>
          <a:bodyPr/>
          <a:lstStyle/>
          <a:p>
            <a:r>
              <a:rPr lang="en-US" dirty="0" err="1"/>
              <a:t>NANNcast</a:t>
            </a:r>
            <a:r>
              <a:rPr lang="en-US" dirty="0"/>
              <a:t>+ is a </a:t>
            </a:r>
            <a:r>
              <a:rPr lang="en-US" sz="1600" b="0" i="0" kern="1200" dirty="0">
                <a:solidFill>
                  <a:schemeClr val="tx1"/>
                </a:solidFill>
                <a:effectLst/>
                <a:latin typeface="+mn-lt"/>
                <a:ea typeface="+mn-ea"/>
                <a:cs typeface="+mn-cs"/>
              </a:rPr>
              <a:t>member‑only benefit that allows you to earn CE by listening to selected </a:t>
            </a:r>
            <a:r>
              <a:rPr lang="en-US" sz="1600" b="0" i="0" kern="1200" dirty="0" err="1">
                <a:solidFill>
                  <a:schemeClr val="tx1"/>
                </a:solidFill>
                <a:effectLst/>
                <a:latin typeface="+mn-lt"/>
                <a:ea typeface="+mn-ea"/>
                <a:cs typeface="+mn-cs"/>
              </a:rPr>
              <a:t>NANNcast</a:t>
            </a:r>
            <a:r>
              <a:rPr lang="en-US" sz="1600" b="0" i="0" kern="1200" dirty="0">
                <a:solidFill>
                  <a:schemeClr val="tx1"/>
                </a:solidFill>
                <a:effectLst/>
                <a:latin typeface="+mn-lt"/>
                <a:ea typeface="+mn-ea"/>
                <a:cs typeface="+mn-cs"/>
              </a:rPr>
              <a:t> podcast episodes and taking a short quiz. The episodes available for CE rotate every few months, offering a convenient option for ongoing education.</a:t>
            </a:r>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A5AFD871-FCF9-0A92-9AAA-EB66DEFB02DD}"/>
              </a:ext>
            </a:extLst>
          </p:cNvPr>
          <p:cNvSpPr>
            <a:spLocks noGrp="1"/>
          </p:cNvSpPr>
          <p:nvPr>
            <p:ph type="sldNum" sz="quarter" idx="5"/>
          </p:nvPr>
        </p:nvSpPr>
        <p:spPr/>
        <p:txBody>
          <a:bodyPr/>
          <a:lstStyle/>
          <a:p>
            <a:fld id="{C34D3EFE-BDD0-4DC6-B49B-7E350A3B044B}" type="slidenum">
              <a:rPr lang="en-US" smtClean="0"/>
              <a:t>17</a:t>
            </a:fld>
            <a:endParaRPr lang="en-US"/>
          </a:p>
        </p:txBody>
      </p:sp>
    </p:spTree>
    <p:extLst>
      <p:ext uri="{BB962C8B-B14F-4D97-AF65-F5344CB8AC3E}">
        <p14:creationId xmlns:p14="http://schemas.microsoft.com/office/powerpoint/2010/main" val="3574161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0ECAC-D7F8-1171-EB40-DBFF2D6198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77D902-8A1B-5588-0A0E-7118E217F0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09B245-5165-1534-D8EB-1E0A0A254ED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err="1">
                <a:solidFill>
                  <a:schemeClr val="tx1"/>
                </a:solidFill>
                <a:effectLst/>
                <a:latin typeface="+mn-lt"/>
                <a:ea typeface="+mn-ea"/>
                <a:cs typeface="+mn-cs"/>
              </a:rPr>
              <a:t>MyNANN</a:t>
            </a:r>
            <a:r>
              <a:rPr lang="en-US" sz="1600" b="0" i="0" kern="1200" dirty="0">
                <a:solidFill>
                  <a:schemeClr val="tx1"/>
                </a:solidFill>
                <a:effectLst/>
                <a:latin typeface="+mn-lt"/>
                <a:ea typeface="+mn-ea"/>
                <a:cs typeface="+mn-cs"/>
              </a:rPr>
              <a:t> is where NANN members get answers fast. From the latest trends in neonatal care to upcoming events, members connect in a vibrant forum filled with community highlights, special interest groups, mentoring programs, and more. It’s available both online and through our mobile app.</a:t>
            </a:r>
            <a:endParaRPr lang="en-US" dirty="0">
              <a:ea typeface="Calibri"/>
              <a:cs typeface="Calibri"/>
            </a:endParaRPr>
          </a:p>
        </p:txBody>
      </p:sp>
      <p:sp>
        <p:nvSpPr>
          <p:cNvPr id="4" name="Slide Number Placeholder 3">
            <a:extLst>
              <a:ext uri="{FF2B5EF4-FFF2-40B4-BE49-F238E27FC236}">
                <a16:creationId xmlns:a16="http://schemas.microsoft.com/office/drawing/2014/main" id="{0B7B4768-16B4-AF21-F1ED-76010AD5A67F}"/>
              </a:ext>
            </a:extLst>
          </p:cNvPr>
          <p:cNvSpPr>
            <a:spLocks noGrp="1"/>
          </p:cNvSpPr>
          <p:nvPr>
            <p:ph type="sldNum" sz="quarter" idx="5"/>
          </p:nvPr>
        </p:nvSpPr>
        <p:spPr/>
        <p:txBody>
          <a:bodyPr/>
          <a:lstStyle/>
          <a:p>
            <a:fld id="{C34D3EFE-BDD0-4DC6-B49B-7E350A3B044B}" type="slidenum">
              <a:rPr lang="en-US" smtClean="0"/>
              <a:t>18</a:t>
            </a:fld>
            <a:endParaRPr lang="en-US"/>
          </a:p>
        </p:txBody>
      </p:sp>
    </p:spTree>
    <p:extLst>
      <p:ext uri="{BB962C8B-B14F-4D97-AF65-F5344CB8AC3E}">
        <p14:creationId xmlns:p14="http://schemas.microsoft.com/office/powerpoint/2010/main" val="441608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4A28F-FC33-0780-A211-29A6F472D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8277F-8E1F-9E71-8DBB-1FAC8C9F03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172158-3101-1D57-F884-A8C6C8D30FB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When people talk about NANN, they’re really talking about a large network of neonatal nurses dealing with similar challenges across different hospitals and units. The value comes from shared experience, shared learning, and knowing there’s a broader professional community behind you.</a:t>
            </a:r>
          </a:p>
          <a:p>
            <a:endParaRPr lang="en-US" dirty="0"/>
          </a:p>
        </p:txBody>
      </p:sp>
      <p:sp>
        <p:nvSpPr>
          <p:cNvPr id="4" name="Slide Number Placeholder 3">
            <a:extLst>
              <a:ext uri="{FF2B5EF4-FFF2-40B4-BE49-F238E27FC236}">
                <a16:creationId xmlns:a16="http://schemas.microsoft.com/office/drawing/2014/main" id="{0D67CDD8-B3E4-BB25-A293-1190E2C8BF87}"/>
              </a:ext>
            </a:extLst>
          </p:cNvPr>
          <p:cNvSpPr>
            <a:spLocks noGrp="1"/>
          </p:cNvSpPr>
          <p:nvPr>
            <p:ph type="sldNum" sz="quarter" idx="5"/>
          </p:nvPr>
        </p:nvSpPr>
        <p:spPr/>
        <p:txBody>
          <a:bodyPr/>
          <a:lstStyle/>
          <a:p>
            <a:fld id="{C34D3EFE-BDD0-4DC6-B49B-7E350A3B044B}" type="slidenum">
              <a:rPr lang="en-US" smtClean="0"/>
              <a:t>19</a:t>
            </a:fld>
            <a:endParaRPr lang="en-US"/>
          </a:p>
        </p:txBody>
      </p:sp>
    </p:spTree>
    <p:extLst>
      <p:ext uri="{BB962C8B-B14F-4D97-AF65-F5344CB8AC3E}">
        <p14:creationId xmlns:p14="http://schemas.microsoft.com/office/powerpoint/2010/main" val="3604067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en-US" sz="1600" b="1" i="0" u="none" strike="noStrike" cap="none" normalizeH="0" baseline="0" dirty="0">
                <a:ln>
                  <a:noFill/>
                </a:ln>
                <a:solidFill>
                  <a:schemeClr val="tx1"/>
                </a:solidFill>
                <a:effectLst/>
                <a:latin typeface="Arial" panose="020B0604020202020204" pitchFamily="34" charset="0"/>
              </a:rPr>
              <a:t>Enhances Professional Growth &amp; Lifelong Learning</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a:ln>
                  <a:noFill/>
                </a:ln>
                <a:solidFill>
                  <a:schemeClr val="tx1"/>
                </a:solidFill>
                <a:effectLst/>
                <a:latin typeface="Arial" panose="020B0604020202020204" pitchFamily="34" charset="0"/>
              </a:rPr>
              <a:t>Access to continuing education, certification, and current research improves knowledge and clinical practice</a:t>
            </a:r>
          </a:p>
          <a:p>
            <a:r>
              <a:rPr kumimoji="0" lang="en-US" altLang="en-US" sz="1600" b="1" i="0" u="none" strike="noStrike" cap="none" normalizeH="0" baseline="0" dirty="0">
                <a:ln>
                  <a:noFill/>
                </a:ln>
                <a:solidFill>
                  <a:schemeClr val="tx1"/>
                </a:solidFill>
                <a:effectLst/>
                <a:latin typeface="Arial" panose="020B0604020202020204" pitchFamily="34" charset="0"/>
              </a:rPr>
              <a:t>Strengthens Advocacy &amp; Professional Voice</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a:ln>
                  <a:noFill/>
                </a:ln>
                <a:solidFill>
                  <a:schemeClr val="tx1"/>
                </a:solidFill>
                <a:effectLst/>
                <a:latin typeface="Arial" panose="020B0604020202020204" pitchFamily="34" charset="0"/>
              </a:rPr>
              <a:t>Collective membership amplifies nurses’ ability to influence healthcare policy and practice</a:t>
            </a:r>
          </a:p>
          <a:p>
            <a:r>
              <a:rPr kumimoji="0" lang="en-US" altLang="en-US" sz="1600" b="1" i="0" u="none" strike="noStrike" cap="none" normalizeH="0" baseline="0" dirty="0">
                <a:ln>
                  <a:noFill/>
                </a:ln>
                <a:solidFill>
                  <a:schemeClr val="tx1"/>
                </a:solidFill>
                <a:effectLst/>
                <a:latin typeface="Arial" panose="020B0604020202020204" pitchFamily="34" charset="0"/>
              </a:rPr>
              <a:t>Builds Leadership &amp; Career Advancement</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a:ln>
                  <a:noFill/>
                </a:ln>
                <a:solidFill>
                  <a:schemeClr val="tx1"/>
                </a:solidFill>
                <a:effectLst/>
                <a:latin typeface="Arial" panose="020B0604020202020204" pitchFamily="34" charset="0"/>
              </a:rPr>
              <a:t>Participation increases leadership opportunities and professional engagement</a:t>
            </a:r>
          </a:p>
          <a:p>
            <a:r>
              <a:rPr kumimoji="0" lang="en-US" altLang="en-US" sz="1600" b="1" i="0" u="none" strike="noStrike" cap="none" normalizeH="0" baseline="0" dirty="0">
                <a:ln>
                  <a:noFill/>
                </a:ln>
                <a:solidFill>
                  <a:schemeClr val="tx1"/>
                </a:solidFill>
                <a:effectLst/>
                <a:latin typeface="Arial" panose="020B0604020202020204" pitchFamily="34" charset="0"/>
              </a:rPr>
              <a:t>Expands Networking &amp; Collaboration</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a:ln>
                  <a:noFill/>
                </a:ln>
                <a:solidFill>
                  <a:schemeClr val="tx1"/>
                </a:solidFill>
                <a:effectLst/>
                <a:latin typeface="Arial" panose="020B0604020202020204" pitchFamily="34" charset="0"/>
              </a:rPr>
              <a:t>Facilitates mentorship, interprofessional collaboration, and career mobility</a:t>
            </a:r>
          </a:p>
          <a:p>
            <a:r>
              <a:rPr kumimoji="0" lang="en-US" altLang="en-US" sz="1600" b="1" i="0" u="none" strike="noStrike" cap="none" normalizeH="0" baseline="0" dirty="0">
                <a:ln>
                  <a:noFill/>
                </a:ln>
                <a:solidFill>
                  <a:schemeClr val="tx1"/>
                </a:solidFill>
                <a:effectLst/>
                <a:latin typeface="Arial" panose="020B0604020202020204" pitchFamily="34" charset="0"/>
              </a:rPr>
              <a:t>Improves Patient Care &amp; Nursing Standards</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a:ln>
                  <a:noFill/>
                </a:ln>
                <a:solidFill>
                  <a:schemeClr val="tx1"/>
                </a:solidFill>
                <a:effectLst/>
                <a:latin typeface="Arial" panose="020B0604020202020204" pitchFamily="34" charset="0"/>
              </a:rPr>
              <a:t>Organizations promote evidence-based practice and influence quality and safety initiatives</a:t>
            </a:r>
            <a:endParaRPr lang="en-US" dirty="0"/>
          </a:p>
        </p:txBody>
      </p:sp>
      <p:sp>
        <p:nvSpPr>
          <p:cNvPr id="4" name="Slide Number Placeholder 3"/>
          <p:cNvSpPr>
            <a:spLocks noGrp="1"/>
          </p:cNvSpPr>
          <p:nvPr>
            <p:ph type="sldNum" sz="quarter" idx="5"/>
          </p:nvPr>
        </p:nvSpPr>
        <p:spPr/>
        <p:txBody>
          <a:bodyPr/>
          <a:lstStyle/>
          <a:p>
            <a:fld id="{C34D3EFE-BDD0-4DC6-B49B-7E350A3B044B}" type="slidenum">
              <a:rPr lang="en-US" smtClean="0"/>
              <a:t>2</a:t>
            </a:fld>
            <a:endParaRPr lang="en-US"/>
          </a:p>
        </p:txBody>
      </p:sp>
    </p:spTree>
    <p:extLst>
      <p:ext uri="{BB962C8B-B14F-4D97-AF65-F5344CB8AC3E}">
        <p14:creationId xmlns:p14="http://schemas.microsoft.com/office/powerpoint/2010/main" val="3580381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Professional association involvement has benefits on multiple levels. Patients and families benefit when nurses stay engaged in learning and best practices. Nurses benefit through skill development, credibility, and connection with peers. Units benefit when staff are supported in professional development, quality initiatives, and ongoing education. When more nurses are involved, those benefits multiply.</a:t>
            </a:r>
          </a:p>
        </p:txBody>
      </p:sp>
      <p:sp>
        <p:nvSpPr>
          <p:cNvPr id="4" name="Slide Number Placeholder 3"/>
          <p:cNvSpPr>
            <a:spLocks noGrp="1"/>
          </p:cNvSpPr>
          <p:nvPr>
            <p:ph type="sldNum" sz="quarter" idx="5"/>
          </p:nvPr>
        </p:nvSpPr>
        <p:spPr/>
        <p:txBody>
          <a:bodyPr/>
          <a:lstStyle/>
          <a:p>
            <a:fld id="{C34D3EFE-BDD0-4DC6-B49B-7E350A3B044B}" type="slidenum">
              <a:rPr lang="en-US" smtClean="0"/>
              <a:t>20</a:t>
            </a:fld>
            <a:endParaRPr lang="en-US"/>
          </a:p>
        </p:txBody>
      </p:sp>
    </p:spTree>
    <p:extLst>
      <p:ext uri="{BB962C8B-B14F-4D97-AF65-F5344CB8AC3E}">
        <p14:creationId xmlns:p14="http://schemas.microsoft.com/office/powerpoint/2010/main" val="37116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90E9A-A7D1-5187-9B21-364A343B30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3742C1-C158-B6BF-A5A7-06BAB7E230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7F603D-6C1F-1A5F-D093-C46E7A9DF83C}"/>
              </a:ext>
            </a:extLst>
          </p:cNvPr>
          <p:cNvSpPr>
            <a:spLocks noGrp="1"/>
          </p:cNvSpPr>
          <p:nvPr>
            <p:ph type="body" idx="1"/>
          </p:nvPr>
        </p:nvSpPr>
        <p:spPr/>
        <p:txBody>
          <a:bodyPr/>
          <a:lstStyle/>
          <a:p>
            <a:r>
              <a:rPr lang="en-US" dirty="0">
                <a:ea typeface="Calibri"/>
                <a:cs typeface="Calibri"/>
              </a:rPr>
              <a:t>There are different membership options depending on where you are in your career and what you’re looking for. There are full memberships, student options, digital‑only memberships, and even options for non‑nurse professionals who work in neonatal care. The idea is to make participation flexible and accessible rather than one‑size‑fits‑all.</a:t>
            </a:r>
          </a:p>
        </p:txBody>
      </p:sp>
      <p:sp>
        <p:nvSpPr>
          <p:cNvPr id="4" name="Slide Number Placeholder 3">
            <a:extLst>
              <a:ext uri="{FF2B5EF4-FFF2-40B4-BE49-F238E27FC236}">
                <a16:creationId xmlns:a16="http://schemas.microsoft.com/office/drawing/2014/main" id="{95ACA8B0-4E28-18F9-E324-7352C88F8A08}"/>
              </a:ext>
            </a:extLst>
          </p:cNvPr>
          <p:cNvSpPr>
            <a:spLocks noGrp="1"/>
          </p:cNvSpPr>
          <p:nvPr>
            <p:ph type="sldNum" sz="quarter" idx="5"/>
          </p:nvPr>
        </p:nvSpPr>
        <p:spPr/>
        <p:txBody>
          <a:bodyPr/>
          <a:lstStyle/>
          <a:p>
            <a:fld id="{C34D3EFE-BDD0-4DC6-B49B-7E350A3B044B}" type="slidenum">
              <a:rPr lang="en-US" smtClean="0"/>
              <a:t>21</a:t>
            </a:fld>
            <a:endParaRPr lang="en-US"/>
          </a:p>
        </p:txBody>
      </p:sp>
    </p:spTree>
    <p:extLst>
      <p:ext uri="{BB962C8B-B14F-4D97-AF65-F5344CB8AC3E}">
        <p14:creationId xmlns:p14="http://schemas.microsoft.com/office/powerpoint/2010/main" val="3225232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E‑membership is a digital‑first option, so it works well if you’re early in your career, testing the waters, or just  want something that fits easily into a busy schedule. It still gives you access to community updates, career resources, and professional connection at a lower price point.</a:t>
            </a:r>
          </a:p>
          <a:p>
            <a:endParaRPr lang="en-US" dirty="0"/>
          </a:p>
        </p:txBody>
      </p:sp>
      <p:sp>
        <p:nvSpPr>
          <p:cNvPr id="4" name="Slide Number Placeholder 3"/>
          <p:cNvSpPr>
            <a:spLocks noGrp="1"/>
          </p:cNvSpPr>
          <p:nvPr>
            <p:ph type="sldNum" sz="quarter" idx="5"/>
          </p:nvPr>
        </p:nvSpPr>
        <p:spPr/>
        <p:txBody>
          <a:bodyPr/>
          <a:lstStyle/>
          <a:p>
            <a:fld id="{C34D3EFE-BDD0-4DC6-B49B-7E350A3B044B}" type="slidenum">
              <a:rPr lang="en-US" smtClean="0"/>
              <a:t>22</a:t>
            </a:fld>
            <a:endParaRPr lang="en-US"/>
          </a:p>
        </p:txBody>
      </p:sp>
    </p:spTree>
    <p:extLst>
      <p:ext uri="{BB962C8B-B14F-4D97-AF65-F5344CB8AC3E}">
        <p14:creationId xmlns:p14="http://schemas.microsoft.com/office/powerpoint/2010/main" val="423736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8ECFE-0D71-6E70-A295-4EFBCD656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80EB1-6D42-6C54-F128-ACECE70AEE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12BA45-8C16-9ADD-933F-5610E9CC402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Student membership is designed for nursing students who haven’t taken the NCLEX yet and want early exposure to neonatal nursing as a specialty. It gives students access to education, professional resources, and a sense of the neonatal nursing community before they’re fully in practice. For students or new grads interested in the NICU, this can be a helpful way to start building knowledge, confidence, and professional identity early, making the transition into neonatal nursing feel less overwhelming.</a:t>
            </a:r>
          </a:p>
          <a:p>
            <a:endParaRPr lang="en-US" dirty="0"/>
          </a:p>
        </p:txBody>
      </p:sp>
      <p:sp>
        <p:nvSpPr>
          <p:cNvPr id="4" name="Slide Number Placeholder 3">
            <a:extLst>
              <a:ext uri="{FF2B5EF4-FFF2-40B4-BE49-F238E27FC236}">
                <a16:creationId xmlns:a16="http://schemas.microsoft.com/office/drawing/2014/main" id="{2C0C3F66-1996-133A-CC8B-B859CD84C1C4}"/>
              </a:ext>
            </a:extLst>
          </p:cNvPr>
          <p:cNvSpPr>
            <a:spLocks noGrp="1"/>
          </p:cNvSpPr>
          <p:nvPr>
            <p:ph type="sldNum" sz="quarter" idx="5"/>
          </p:nvPr>
        </p:nvSpPr>
        <p:spPr/>
        <p:txBody>
          <a:bodyPr/>
          <a:lstStyle/>
          <a:p>
            <a:fld id="{C34D3EFE-BDD0-4DC6-B49B-7E350A3B044B}" type="slidenum">
              <a:rPr lang="en-US" smtClean="0"/>
              <a:t>23</a:t>
            </a:fld>
            <a:endParaRPr lang="en-US"/>
          </a:p>
        </p:txBody>
      </p:sp>
    </p:spTree>
    <p:extLst>
      <p:ext uri="{BB962C8B-B14F-4D97-AF65-F5344CB8AC3E}">
        <p14:creationId xmlns:p14="http://schemas.microsoft.com/office/powerpoint/2010/main" val="614791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Neonatal care is a team effort, and many of the people who influence outcomes for babies and families aren’t nurses. Associate membership exists so non‑nurse professionals who work in neonatal care can access neonatal‑specific education, resources, and professional connection. When nurses and other care team members are learning from the same evidence base and engaging with the same professional community, it strengthens collaboration and consistency in practice. </a:t>
            </a:r>
          </a:p>
        </p:txBody>
      </p:sp>
      <p:sp>
        <p:nvSpPr>
          <p:cNvPr id="4" name="Slide Number Placeholder 3"/>
          <p:cNvSpPr>
            <a:spLocks noGrp="1"/>
          </p:cNvSpPr>
          <p:nvPr>
            <p:ph type="sldNum" sz="quarter" idx="5"/>
          </p:nvPr>
        </p:nvSpPr>
        <p:spPr/>
        <p:txBody>
          <a:bodyPr/>
          <a:lstStyle/>
          <a:p>
            <a:fld id="{C34D3EFE-BDD0-4DC6-B49B-7E350A3B044B}" type="slidenum">
              <a:rPr lang="en-US" smtClean="0"/>
              <a:t>24</a:t>
            </a:fld>
            <a:endParaRPr lang="en-US"/>
          </a:p>
        </p:txBody>
      </p:sp>
    </p:spTree>
    <p:extLst>
      <p:ext uri="{BB962C8B-B14F-4D97-AF65-F5344CB8AC3E}">
        <p14:creationId xmlns:p14="http://schemas.microsoft.com/office/powerpoint/2010/main" val="353535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nurses need changes over time. Early on, the focus might be learning and confidence. Later, it may be certification, leadership, or advocacy. One reason people stay connected to professional organizations is that they can grow with you rather than being useful only at one stage.</a:t>
            </a:r>
          </a:p>
        </p:txBody>
      </p:sp>
      <p:sp>
        <p:nvSpPr>
          <p:cNvPr id="4" name="Slide Number Placeholder 3"/>
          <p:cNvSpPr>
            <a:spLocks noGrp="1"/>
          </p:cNvSpPr>
          <p:nvPr>
            <p:ph type="sldNum" sz="quarter" idx="5"/>
          </p:nvPr>
        </p:nvSpPr>
        <p:spPr/>
        <p:txBody>
          <a:bodyPr/>
          <a:lstStyle/>
          <a:p>
            <a:fld id="{C34D3EFE-BDD0-4DC6-B49B-7E350A3B044B}" type="slidenum">
              <a:rPr lang="en-US" smtClean="0"/>
              <a:t>25</a:t>
            </a:fld>
            <a:endParaRPr lang="en-US"/>
          </a:p>
        </p:txBody>
      </p:sp>
    </p:spTree>
    <p:extLst>
      <p:ext uri="{BB962C8B-B14F-4D97-AF65-F5344CB8AC3E}">
        <p14:creationId xmlns:p14="http://schemas.microsoft.com/office/powerpoint/2010/main" val="2562097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59C2F-9590-01FA-91E9-B433B69F4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1D9238-59E6-E4F3-8790-08A6511888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FB7EF0-23F6-11A8-DAD0-9AAE009B8FF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When multiple people from the same unit join together, the value becomes more immediate and more practical. You’re learning the same concepts, hearing about the same resources, and able to talk through how things apply to your own unit. Plus, you’ll save up to $20 per person!</a:t>
            </a:r>
          </a:p>
          <a:p>
            <a:endParaRPr lang="en-US" dirty="0"/>
          </a:p>
        </p:txBody>
      </p:sp>
      <p:sp>
        <p:nvSpPr>
          <p:cNvPr id="4" name="Slide Number Placeholder 3">
            <a:extLst>
              <a:ext uri="{FF2B5EF4-FFF2-40B4-BE49-F238E27FC236}">
                <a16:creationId xmlns:a16="http://schemas.microsoft.com/office/drawing/2014/main" id="{FEF88821-AAC5-08C4-7A1A-E8817A7B7AD7}"/>
              </a:ext>
            </a:extLst>
          </p:cNvPr>
          <p:cNvSpPr>
            <a:spLocks noGrp="1"/>
          </p:cNvSpPr>
          <p:nvPr>
            <p:ph type="sldNum" sz="quarter" idx="5"/>
          </p:nvPr>
        </p:nvSpPr>
        <p:spPr/>
        <p:txBody>
          <a:bodyPr/>
          <a:lstStyle/>
          <a:p>
            <a:fld id="{C34D3EFE-BDD0-4DC6-B49B-7E350A3B044B}" type="slidenum">
              <a:rPr lang="en-US" smtClean="0"/>
              <a:t>26</a:t>
            </a:fld>
            <a:endParaRPr lang="en-US"/>
          </a:p>
        </p:txBody>
      </p:sp>
    </p:spTree>
    <p:extLst>
      <p:ext uri="{BB962C8B-B14F-4D97-AF65-F5344CB8AC3E}">
        <p14:creationId xmlns:p14="http://schemas.microsoft.com/office/powerpoint/2010/main" val="2143740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BED46-684D-9839-09CB-9DC6A66B9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A99C79-778F-7456-BC4A-B4F5698B7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C5AFDC-94BA-A0E2-2175-849B871EA2F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Chapters are a way for nurses to connect at a more local or regional level, offering opportunities to participate in education, networking, and events that are often more accessible and easier to fit into busy schedules. Being part of a chapter helps build connections with nearby colleagues and strengthens professional engagement closer to home.</a:t>
            </a:r>
          </a:p>
          <a:p>
            <a:pPr>
              <a:defRPr/>
            </a:pPr>
            <a:endParaRPr lang="en-US" dirty="0"/>
          </a:p>
        </p:txBody>
      </p:sp>
      <p:sp>
        <p:nvSpPr>
          <p:cNvPr id="4" name="Slide Number Placeholder 3">
            <a:extLst>
              <a:ext uri="{FF2B5EF4-FFF2-40B4-BE49-F238E27FC236}">
                <a16:creationId xmlns:a16="http://schemas.microsoft.com/office/drawing/2014/main" id="{26B64D40-9E1D-BA3E-3FB1-034A2C81CF0C}"/>
              </a:ext>
            </a:extLst>
          </p:cNvPr>
          <p:cNvSpPr>
            <a:spLocks noGrp="1"/>
          </p:cNvSpPr>
          <p:nvPr>
            <p:ph type="sldNum" sz="quarter" idx="5"/>
          </p:nvPr>
        </p:nvSpPr>
        <p:spPr/>
        <p:txBody>
          <a:bodyPr/>
          <a:lstStyle/>
          <a:p>
            <a:fld id="{C34D3EFE-BDD0-4DC6-B49B-7E350A3B044B}" type="slidenum">
              <a:rPr lang="en-US" smtClean="0"/>
              <a:t>27</a:t>
            </a:fld>
            <a:endParaRPr lang="en-US"/>
          </a:p>
        </p:txBody>
      </p:sp>
    </p:spTree>
    <p:extLst>
      <p:ext uri="{BB962C8B-B14F-4D97-AF65-F5344CB8AC3E}">
        <p14:creationId xmlns:p14="http://schemas.microsoft.com/office/powerpoint/2010/main" val="1775898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FFDE6-042F-D1B4-B29E-F0CCCB9E14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5C3498-FC21-6CB5-8C36-2BC1A661BD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358E4C-A445-0C78-6047-B23FBA13A4A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Another important piece is that this community includes nurses at all stages and from a wide range of backgrounds. Whether you’re still getting comfortable in the NICU or starting to think about what comes next in your career, NANN gives you those opportunities to connect.</a:t>
            </a:r>
          </a:p>
          <a:p>
            <a:endParaRPr lang="en-US" dirty="0"/>
          </a:p>
        </p:txBody>
      </p:sp>
      <p:sp>
        <p:nvSpPr>
          <p:cNvPr id="4" name="Slide Number Placeholder 3">
            <a:extLst>
              <a:ext uri="{FF2B5EF4-FFF2-40B4-BE49-F238E27FC236}">
                <a16:creationId xmlns:a16="http://schemas.microsoft.com/office/drawing/2014/main" id="{6F183660-930E-12D6-77E3-94EAFCB159A9}"/>
              </a:ext>
            </a:extLst>
          </p:cNvPr>
          <p:cNvSpPr>
            <a:spLocks noGrp="1"/>
          </p:cNvSpPr>
          <p:nvPr>
            <p:ph type="sldNum" sz="quarter" idx="5"/>
          </p:nvPr>
        </p:nvSpPr>
        <p:spPr/>
        <p:txBody>
          <a:bodyPr/>
          <a:lstStyle/>
          <a:p>
            <a:fld id="{C34D3EFE-BDD0-4DC6-B49B-7E350A3B044B}" type="slidenum">
              <a:rPr lang="en-US" smtClean="0"/>
              <a:t>28</a:t>
            </a:fld>
            <a:endParaRPr lang="en-US"/>
          </a:p>
        </p:txBody>
      </p:sp>
    </p:spTree>
    <p:extLst>
      <p:ext uri="{BB962C8B-B14F-4D97-AF65-F5344CB8AC3E}">
        <p14:creationId xmlns:p14="http://schemas.microsoft.com/office/powerpoint/2010/main" val="3444394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8F567-FA70-B907-4E61-6BE1A1427A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77FC88-CBC0-A8AA-3623-47D81EDC1F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610E6A-5247-5C63-7509-3272BFD13CA1}"/>
              </a:ext>
            </a:extLst>
          </p:cNvPr>
          <p:cNvSpPr>
            <a:spLocks noGrp="1"/>
          </p:cNvSpPr>
          <p:nvPr>
            <p:ph type="body" idx="1"/>
          </p:nvPr>
        </p:nvSpPr>
        <p:spPr/>
        <p:txBody>
          <a:bodyPr/>
          <a:lstStyle/>
          <a:p>
            <a:r>
              <a:rPr lang="en-US" dirty="0"/>
              <a:t>NANN’s goal is to grow the community by 500 new members in 2026 and strengthen the neonatal nursing community by bringing more nurses into the same professional space. When more nurses are involved, there’s more shared learning, more perspective, and a stronger collective voice. </a:t>
            </a:r>
            <a:endParaRPr lang="en-US" dirty="0">
              <a:ea typeface="Calibri"/>
              <a:cs typeface="Calibri"/>
            </a:endParaRPr>
          </a:p>
        </p:txBody>
      </p:sp>
      <p:sp>
        <p:nvSpPr>
          <p:cNvPr id="4" name="Slide Number Placeholder 3">
            <a:extLst>
              <a:ext uri="{FF2B5EF4-FFF2-40B4-BE49-F238E27FC236}">
                <a16:creationId xmlns:a16="http://schemas.microsoft.com/office/drawing/2014/main" id="{4BE2AF3D-D84F-8E31-892D-71DE1E618016}"/>
              </a:ext>
            </a:extLst>
          </p:cNvPr>
          <p:cNvSpPr>
            <a:spLocks noGrp="1"/>
          </p:cNvSpPr>
          <p:nvPr>
            <p:ph type="sldNum" sz="quarter" idx="5"/>
          </p:nvPr>
        </p:nvSpPr>
        <p:spPr/>
        <p:txBody>
          <a:bodyPr/>
          <a:lstStyle/>
          <a:p>
            <a:fld id="{C34D3EFE-BDD0-4DC6-B49B-7E350A3B044B}" type="slidenum">
              <a:rPr lang="en-US" smtClean="0"/>
              <a:t>29</a:t>
            </a:fld>
            <a:endParaRPr lang="en-US"/>
          </a:p>
        </p:txBody>
      </p:sp>
    </p:spTree>
    <p:extLst>
      <p:ext uri="{BB962C8B-B14F-4D97-AF65-F5344CB8AC3E}">
        <p14:creationId xmlns:p14="http://schemas.microsoft.com/office/powerpoint/2010/main" val="2945984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310AD-FD46-8753-49CC-223D55445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304BC1-64B5-EF79-2FCF-082D000EA1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3F2927-CDD1-AD86-3143-85CB51132F5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NANN focuses its work around a few core areas that line up closely with everyday NICU practice. These include education and professional development, evidence‑based practice and quality improvement, advocacy, and diversity, equity, and inclusion. Together, these areas support both bedside care and long‑term professional growth.</a:t>
            </a:r>
          </a:p>
          <a:p>
            <a:endParaRPr lang="en-US" dirty="0"/>
          </a:p>
        </p:txBody>
      </p:sp>
      <p:sp>
        <p:nvSpPr>
          <p:cNvPr id="4" name="Slide Number Placeholder 3">
            <a:extLst>
              <a:ext uri="{FF2B5EF4-FFF2-40B4-BE49-F238E27FC236}">
                <a16:creationId xmlns:a16="http://schemas.microsoft.com/office/drawing/2014/main" id="{F1851B65-F9F7-286D-D826-9C0CF8964CAB}"/>
              </a:ext>
            </a:extLst>
          </p:cNvPr>
          <p:cNvSpPr>
            <a:spLocks noGrp="1"/>
          </p:cNvSpPr>
          <p:nvPr>
            <p:ph type="sldNum" sz="quarter" idx="5"/>
          </p:nvPr>
        </p:nvSpPr>
        <p:spPr/>
        <p:txBody>
          <a:bodyPr/>
          <a:lstStyle/>
          <a:p>
            <a:fld id="{C34D3EFE-BDD0-4DC6-B49B-7E350A3B044B}" type="slidenum">
              <a:rPr lang="en-US" smtClean="0"/>
              <a:t>3</a:t>
            </a:fld>
            <a:endParaRPr lang="en-US"/>
          </a:p>
        </p:txBody>
      </p:sp>
    </p:spTree>
    <p:extLst>
      <p:ext uri="{BB962C8B-B14F-4D97-AF65-F5344CB8AC3E}">
        <p14:creationId xmlns:p14="http://schemas.microsoft.com/office/powerpoint/2010/main" val="1015360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FF714-D8A4-695F-A803-9FA30BD909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A1534-12BB-DF2D-DD05-4840C7D4D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D376BB-9BB9-F7F7-1F43-77B67A9DA09A}"/>
              </a:ext>
            </a:extLst>
          </p:cNvPr>
          <p:cNvSpPr>
            <a:spLocks noGrp="1"/>
          </p:cNvSpPr>
          <p:nvPr>
            <p:ph type="body" idx="1"/>
          </p:nvPr>
        </p:nvSpPr>
        <p:spPr/>
        <p:txBody>
          <a:bodyPr/>
          <a:lstStyle/>
          <a:p>
            <a:r>
              <a:rPr lang="en-US" dirty="0"/>
              <a:t>You can help grow NANN by inviting a colleague or sharing in your unit. When you refer new members, you’ll earn badges in </a:t>
            </a:r>
            <a:r>
              <a:rPr lang="en-US" dirty="0" err="1"/>
              <a:t>myNANN</a:t>
            </a:r>
            <a:r>
              <a:rPr lang="en-US" dirty="0"/>
              <a:t> and unlock new referral rewards:</a:t>
            </a:r>
          </a:p>
          <a:p>
            <a:pPr marL="285750" indent="-285750">
              <a:buFont typeface="Arial"/>
              <a:buChar char="•"/>
            </a:pPr>
            <a:r>
              <a:rPr lang="en-US" dirty="0"/>
              <a:t>3 referrals: Entry into our quarterly membership raffle</a:t>
            </a:r>
            <a:endParaRPr lang="en-US" dirty="0">
              <a:ea typeface="Calibri"/>
              <a:cs typeface="Calibri"/>
            </a:endParaRPr>
          </a:p>
          <a:p>
            <a:pPr marL="285750" indent="-285750">
              <a:buFont typeface="Arial"/>
              <a:buChar char="•"/>
            </a:pPr>
            <a:r>
              <a:rPr lang="en-US" dirty="0"/>
              <a:t>4 referrals: Entry into our quarterly conference raffle</a:t>
            </a:r>
            <a:endParaRPr lang="en-US" dirty="0">
              <a:ea typeface="Calibri"/>
              <a:cs typeface="Calibri"/>
            </a:endParaRPr>
          </a:p>
          <a:p>
            <a:pPr marL="285750" indent="-285750">
              <a:buFont typeface="Arial"/>
              <a:buChar char="•"/>
            </a:pPr>
            <a:r>
              <a:rPr lang="en-US" dirty="0"/>
              <a:t>5 referrals: $100 off your membership renewal</a:t>
            </a:r>
            <a:endParaRPr lang="en-US" dirty="0">
              <a:ea typeface="Calibri"/>
              <a:cs typeface="Calibri"/>
            </a:endParaRPr>
          </a:p>
          <a:p>
            <a:pPr marL="285750" indent="-285750">
              <a:buFont typeface="Arial"/>
              <a:buChar char="•"/>
            </a:pPr>
            <a:r>
              <a:rPr lang="en-US" dirty="0"/>
              <a:t>10 referrals: $200 Amazon gift card</a:t>
            </a:r>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B95B3EA6-AD0F-D6E7-F9C0-F233673E304D}"/>
              </a:ext>
            </a:extLst>
          </p:cNvPr>
          <p:cNvSpPr>
            <a:spLocks noGrp="1"/>
          </p:cNvSpPr>
          <p:nvPr>
            <p:ph type="sldNum" sz="quarter" idx="5"/>
          </p:nvPr>
        </p:nvSpPr>
        <p:spPr/>
        <p:txBody>
          <a:bodyPr/>
          <a:lstStyle/>
          <a:p>
            <a:fld id="{C34D3EFE-BDD0-4DC6-B49B-7E350A3B044B}" type="slidenum">
              <a:rPr lang="en-US" smtClean="0"/>
              <a:t>30</a:t>
            </a:fld>
            <a:endParaRPr lang="en-US"/>
          </a:p>
        </p:txBody>
      </p:sp>
    </p:spTree>
    <p:extLst>
      <p:ext uri="{BB962C8B-B14F-4D97-AF65-F5344CB8AC3E}">
        <p14:creationId xmlns:p14="http://schemas.microsoft.com/office/powerpoint/2010/main" val="2051953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dirty="0">
                <a:latin typeface="Arial"/>
                <a:cs typeface="Arial"/>
              </a:rPr>
              <a:t>An easy way to spread the word is by sharing NANN’s social media posts! Follow NANN on Instagram, X, Facebook, LinkedIn, and TikTok, and make sure to like, comment, and share.</a:t>
            </a:r>
            <a:endParaRPr lang="en-US" sz="1600" dirty="0"/>
          </a:p>
        </p:txBody>
      </p:sp>
      <p:sp>
        <p:nvSpPr>
          <p:cNvPr id="4" name="Slide Number Placeholder 3"/>
          <p:cNvSpPr>
            <a:spLocks noGrp="1"/>
          </p:cNvSpPr>
          <p:nvPr>
            <p:ph type="sldNum" sz="quarter" idx="5"/>
          </p:nvPr>
        </p:nvSpPr>
        <p:spPr/>
        <p:txBody>
          <a:bodyPr/>
          <a:lstStyle/>
          <a:p>
            <a:fld id="{C34D3EFE-BDD0-4DC6-B49B-7E350A3B044B}" type="slidenum">
              <a:rPr lang="en-US" smtClean="0"/>
              <a:t>31</a:t>
            </a:fld>
            <a:endParaRPr lang="en-US"/>
          </a:p>
        </p:txBody>
      </p:sp>
    </p:spTree>
    <p:extLst>
      <p:ext uri="{BB962C8B-B14F-4D97-AF65-F5344CB8AC3E}">
        <p14:creationId xmlns:p14="http://schemas.microsoft.com/office/powerpoint/2010/main" val="3567608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Neonatal nursing is demanding, and it keeps getting more complex. Evidence changes, expectations grow, and it can feel like there’s always more to know. One reason professional associations exist is to help nurses stay current and supported without having to figure everything out on their own. For early‑career nurses especially, this kind of structure and support can make a big difference.</a:t>
            </a:r>
          </a:p>
        </p:txBody>
      </p:sp>
      <p:sp>
        <p:nvSpPr>
          <p:cNvPr id="4" name="Slide Number Placeholder 3"/>
          <p:cNvSpPr>
            <a:spLocks noGrp="1"/>
          </p:cNvSpPr>
          <p:nvPr>
            <p:ph type="sldNum" sz="quarter" idx="5"/>
          </p:nvPr>
        </p:nvSpPr>
        <p:spPr/>
        <p:txBody>
          <a:bodyPr/>
          <a:lstStyle/>
          <a:p>
            <a:fld id="{C34D3EFE-BDD0-4DC6-B49B-7E350A3B044B}" type="slidenum">
              <a:rPr lang="en-US" smtClean="0"/>
              <a:t>32</a:t>
            </a:fld>
            <a:endParaRPr lang="en-US"/>
          </a:p>
        </p:txBody>
      </p:sp>
    </p:spTree>
    <p:extLst>
      <p:ext uri="{BB962C8B-B14F-4D97-AF65-F5344CB8AC3E}">
        <p14:creationId xmlns:p14="http://schemas.microsoft.com/office/powerpoint/2010/main" val="8715205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B310C-030A-E32F-BDE0-872BEDD0D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95DE01-B6A5-E0B2-17CB-40795D24C9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4824E8-FCBD-E230-EE01-09C5781F0821}"/>
              </a:ext>
            </a:extLst>
          </p:cNvPr>
          <p:cNvSpPr>
            <a:spLocks noGrp="1"/>
          </p:cNvSpPr>
          <p:nvPr>
            <p:ph type="body" idx="1"/>
          </p:nvPr>
        </p:nvSpPr>
        <p:spPr/>
        <p: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Staying current, supported, and connected is part of providing the best care! Join the NANN community today by scanning the QR code.</a:t>
            </a:r>
          </a:p>
        </p:txBody>
      </p:sp>
      <p:sp>
        <p:nvSpPr>
          <p:cNvPr id="4" name="Slide Number Placeholder 3">
            <a:extLst>
              <a:ext uri="{FF2B5EF4-FFF2-40B4-BE49-F238E27FC236}">
                <a16:creationId xmlns:a16="http://schemas.microsoft.com/office/drawing/2014/main" id="{27BD3B49-F3F3-34E8-FF91-0B8371FE827A}"/>
              </a:ext>
            </a:extLst>
          </p:cNvPr>
          <p:cNvSpPr>
            <a:spLocks noGrp="1"/>
          </p:cNvSpPr>
          <p:nvPr>
            <p:ph type="sldNum" sz="quarter" idx="5"/>
          </p:nvPr>
        </p:nvSpPr>
        <p:spPr/>
        <p:txBody>
          <a:bodyPr/>
          <a:lstStyle/>
          <a:p>
            <a:fld id="{C34D3EFE-BDD0-4DC6-B49B-7E350A3B044B}" type="slidenum">
              <a:rPr lang="en-US" smtClean="0"/>
              <a:t>33</a:t>
            </a:fld>
            <a:endParaRPr lang="en-US"/>
          </a:p>
        </p:txBody>
      </p:sp>
    </p:spTree>
    <p:extLst>
      <p:ext uri="{BB962C8B-B14F-4D97-AF65-F5344CB8AC3E}">
        <p14:creationId xmlns:p14="http://schemas.microsoft.com/office/powerpoint/2010/main" val="2127472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Education is one of the most practical reasons nurses get involved. NANN offers conferences, on‑demand learning, certification prep resources, and tools designed specifically for neonatal care. For nurses early in their careers, this can be a way to build confidence and knowledge without having to sort through endless information on your own.</a:t>
            </a:r>
          </a:p>
          <a:p>
            <a:endParaRPr lang="en-US" dirty="0"/>
          </a:p>
        </p:txBody>
      </p:sp>
      <p:sp>
        <p:nvSpPr>
          <p:cNvPr id="4" name="Slide Number Placeholder 3"/>
          <p:cNvSpPr>
            <a:spLocks noGrp="1"/>
          </p:cNvSpPr>
          <p:nvPr>
            <p:ph type="sldNum" sz="quarter" idx="5"/>
          </p:nvPr>
        </p:nvSpPr>
        <p:spPr/>
        <p:txBody>
          <a:bodyPr/>
          <a:lstStyle/>
          <a:p>
            <a:fld id="{C34D3EFE-BDD0-4DC6-B49B-7E350A3B044B}" type="slidenum">
              <a:rPr lang="en-US" smtClean="0"/>
              <a:t>4</a:t>
            </a:fld>
            <a:endParaRPr lang="en-US"/>
          </a:p>
        </p:txBody>
      </p:sp>
    </p:spTree>
    <p:extLst>
      <p:ext uri="{BB962C8B-B14F-4D97-AF65-F5344CB8AC3E}">
        <p14:creationId xmlns:p14="http://schemas.microsoft.com/office/powerpoint/2010/main" val="106433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99CF9-DE3B-6B26-81F6-19B182061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B8C71D-9FE4-AACE-CBD0-B6E1560E7C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75A503-D2A9-A18F-E382-2ADFFC0621D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Education is one of the most practical reasons nurses get involved. NANN offers conferences, on‑demand learning, certification prep resources, and tools designed specifically for neonatal care. For nurses early in their careers, this can be a way to build confidence and knowledge without having to sort through endless information on your own.</a:t>
            </a:r>
          </a:p>
          <a:p>
            <a:endParaRPr lang="en-US" dirty="0"/>
          </a:p>
        </p:txBody>
      </p:sp>
      <p:sp>
        <p:nvSpPr>
          <p:cNvPr id="4" name="Slide Number Placeholder 3">
            <a:extLst>
              <a:ext uri="{FF2B5EF4-FFF2-40B4-BE49-F238E27FC236}">
                <a16:creationId xmlns:a16="http://schemas.microsoft.com/office/drawing/2014/main" id="{EDBD2A04-3F58-66A1-9D10-09159FD831CD}"/>
              </a:ext>
            </a:extLst>
          </p:cNvPr>
          <p:cNvSpPr>
            <a:spLocks noGrp="1"/>
          </p:cNvSpPr>
          <p:nvPr>
            <p:ph type="sldNum" sz="quarter" idx="5"/>
          </p:nvPr>
        </p:nvSpPr>
        <p:spPr/>
        <p:txBody>
          <a:bodyPr/>
          <a:lstStyle/>
          <a:p>
            <a:fld id="{C34D3EFE-BDD0-4DC6-B49B-7E350A3B044B}" type="slidenum">
              <a:rPr lang="en-US" smtClean="0"/>
              <a:t>5</a:t>
            </a:fld>
            <a:endParaRPr lang="en-US"/>
          </a:p>
        </p:txBody>
      </p:sp>
    </p:spTree>
    <p:extLst>
      <p:ext uri="{BB962C8B-B14F-4D97-AF65-F5344CB8AC3E}">
        <p14:creationId xmlns:p14="http://schemas.microsoft.com/office/powerpoint/2010/main" val="2157946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Conferences are one of the main ways neonatal nurses stay up to date on evidence, hear from experts in the field, and connect with nurses from other NICUs. They also help put everyday practice into a bigger professional context. NANN members save $135 on conference, which means membership practically pays for itself.</a:t>
            </a:r>
            <a:endParaRPr lang="en-US" dirty="0"/>
          </a:p>
        </p:txBody>
      </p:sp>
      <p:sp>
        <p:nvSpPr>
          <p:cNvPr id="4" name="Slide Number Placeholder 3"/>
          <p:cNvSpPr>
            <a:spLocks noGrp="1"/>
          </p:cNvSpPr>
          <p:nvPr>
            <p:ph type="sldNum" sz="quarter" idx="5"/>
          </p:nvPr>
        </p:nvSpPr>
        <p:spPr/>
        <p:txBody>
          <a:bodyPr/>
          <a:lstStyle/>
          <a:p>
            <a:fld id="{C34D3EFE-BDD0-4DC6-B49B-7E350A3B044B}" type="slidenum">
              <a:rPr lang="en-US" smtClean="0"/>
              <a:t>6</a:t>
            </a:fld>
            <a:endParaRPr lang="en-US"/>
          </a:p>
        </p:txBody>
      </p:sp>
    </p:spTree>
    <p:extLst>
      <p:ext uri="{BB962C8B-B14F-4D97-AF65-F5344CB8AC3E}">
        <p14:creationId xmlns:p14="http://schemas.microsoft.com/office/powerpoint/2010/main" val="238139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Nurses come back from conference each year with practical ideas they can bring back to their unit. And beyond education, conferences are a chance to step out of the day‑to‑day routine, talk with other neonatal nurses, and see how different units approach similar challenges. </a:t>
            </a:r>
            <a:endParaRPr lang="en-US" dirty="0"/>
          </a:p>
        </p:txBody>
      </p:sp>
      <p:sp>
        <p:nvSpPr>
          <p:cNvPr id="4" name="Slide Number Placeholder 3"/>
          <p:cNvSpPr>
            <a:spLocks noGrp="1"/>
          </p:cNvSpPr>
          <p:nvPr>
            <p:ph type="sldNum" sz="quarter" idx="5"/>
          </p:nvPr>
        </p:nvSpPr>
        <p:spPr/>
        <p:txBody>
          <a:bodyPr/>
          <a:lstStyle/>
          <a:p>
            <a:fld id="{C34D3EFE-BDD0-4DC6-B49B-7E350A3B044B}" type="slidenum">
              <a:rPr lang="en-US" smtClean="0"/>
              <a:t>7</a:t>
            </a:fld>
            <a:endParaRPr lang="en-US"/>
          </a:p>
        </p:txBody>
      </p:sp>
    </p:spTree>
    <p:extLst>
      <p:ext uri="{BB962C8B-B14F-4D97-AF65-F5344CB8AC3E}">
        <p14:creationId xmlns:p14="http://schemas.microsoft.com/office/powerpoint/2010/main" val="4121326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The RNC‑NIC Power Pack is a focused certification preparation resource designed for nurses who are planning to sit for the RNC‑NIC exam. It gives you the tools to study smarter, including an exam prep module, 200+ flashcards, and a practice exam. Plus, you’ll earn 6.5 CE credits along the way!</a:t>
            </a:r>
          </a:p>
          <a:p>
            <a:endParaRPr lang="en-US" dirty="0"/>
          </a:p>
        </p:txBody>
      </p:sp>
      <p:sp>
        <p:nvSpPr>
          <p:cNvPr id="4" name="Slide Number Placeholder 3"/>
          <p:cNvSpPr>
            <a:spLocks noGrp="1"/>
          </p:cNvSpPr>
          <p:nvPr>
            <p:ph type="sldNum" sz="quarter" idx="5"/>
          </p:nvPr>
        </p:nvSpPr>
        <p:spPr/>
        <p:txBody>
          <a:bodyPr/>
          <a:lstStyle/>
          <a:p>
            <a:fld id="{C34D3EFE-BDD0-4DC6-B49B-7E350A3B044B}" type="slidenum">
              <a:rPr lang="en-US" smtClean="0"/>
              <a:t>8</a:t>
            </a:fld>
            <a:endParaRPr lang="en-US"/>
          </a:p>
        </p:txBody>
      </p:sp>
    </p:spTree>
    <p:extLst>
      <p:ext uri="{BB962C8B-B14F-4D97-AF65-F5344CB8AC3E}">
        <p14:creationId xmlns:p14="http://schemas.microsoft.com/office/powerpoint/2010/main" val="4243283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Turn developmental care fundamentals into an unforgettable experience with the Developmental Care Escape Room Toolkit! This music-festival-themed toolkit helps you create a fun, team-building escape room that validates knowledge and sparks collaboration. With moderators guiding participants through timed challenges, your team will learn while having a blast.</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1" i="0" kern="1200" dirty="0">
                <a:solidFill>
                  <a:schemeClr val="tx1"/>
                </a:solidFill>
                <a:effectLst/>
                <a:latin typeface="+mn-lt"/>
                <a:ea typeface="+mn-ea"/>
                <a:cs typeface="+mn-cs"/>
              </a:rPr>
              <a:t>Resuscitation and Thermoregulation are also available</a:t>
            </a:r>
            <a:endParaRPr lang="en-US" b="1" dirty="0"/>
          </a:p>
        </p:txBody>
      </p:sp>
      <p:sp>
        <p:nvSpPr>
          <p:cNvPr id="4" name="Slide Number Placeholder 3"/>
          <p:cNvSpPr>
            <a:spLocks noGrp="1"/>
          </p:cNvSpPr>
          <p:nvPr>
            <p:ph type="sldNum" sz="quarter" idx="5"/>
          </p:nvPr>
        </p:nvSpPr>
        <p:spPr/>
        <p:txBody>
          <a:bodyPr/>
          <a:lstStyle/>
          <a:p>
            <a:fld id="{C34D3EFE-BDD0-4DC6-B49B-7E350A3B044B}" type="slidenum">
              <a:rPr lang="en-US" smtClean="0"/>
              <a:t>9</a:t>
            </a:fld>
            <a:endParaRPr lang="en-US"/>
          </a:p>
        </p:txBody>
      </p:sp>
    </p:spTree>
    <p:extLst>
      <p:ext uri="{BB962C8B-B14F-4D97-AF65-F5344CB8AC3E}">
        <p14:creationId xmlns:p14="http://schemas.microsoft.com/office/powerpoint/2010/main" val="30430255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8848F42-4795-D04B-BF95-6E08C9BB3857}"/>
              </a:ext>
            </a:extLst>
          </p:cNvPr>
          <p:cNvSpPr/>
          <p:nvPr userDrawn="1"/>
        </p:nvSpPr>
        <p:spPr>
          <a:xfrm flipV="1">
            <a:off x="0" y="-1"/>
            <a:ext cx="12192000" cy="17417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
        <p:nvSpPr>
          <p:cNvPr id="2" name="Title 1"/>
          <p:cNvSpPr>
            <a:spLocks noGrp="1"/>
          </p:cNvSpPr>
          <p:nvPr>
            <p:ph type="ctrTitle" hasCustomPrompt="1"/>
          </p:nvPr>
        </p:nvSpPr>
        <p:spPr>
          <a:xfrm>
            <a:off x="3476195" y="1453664"/>
            <a:ext cx="8367052" cy="3471961"/>
          </a:xfrm>
          <a:prstGeom prst="rect">
            <a:avLst/>
          </a:prstGeom>
        </p:spPr>
        <p:txBody>
          <a:bodyPr anchor="b"/>
          <a:lstStyle>
            <a:lvl1pPr algn="r">
              <a:defRPr sz="5867" b="0" i="0">
                <a:solidFill>
                  <a:srgbClr val="00519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348755" y="4925623"/>
            <a:ext cx="11494492" cy="451935"/>
          </a:xfrm>
          <a:prstGeom prst="rect">
            <a:avLst/>
          </a:prstGeom>
        </p:spPr>
        <p:txBody>
          <a:bodyPr>
            <a:normAutofit/>
          </a:bodyPr>
          <a:lstStyle>
            <a:lvl1pPr marL="0" indent="0" algn="r">
              <a:buNone/>
              <a:defRPr sz="3200" b="0" i="0">
                <a:solidFill>
                  <a:srgbClr val="07529C"/>
                </a:solidFill>
                <a:latin typeface="Arial" panose="020B0604020202020204" pitchFamily="34" charset="0"/>
                <a:cs typeface="Arial" panose="020B0604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Rectangle 3">
            <a:extLst>
              <a:ext uri="{FF2B5EF4-FFF2-40B4-BE49-F238E27FC236}">
                <a16:creationId xmlns:a16="http://schemas.microsoft.com/office/drawing/2014/main" id="{B5EBBBCE-B3A6-E359-249D-2E02F63B3DEB}"/>
              </a:ext>
            </a:extLst>
          </p:cNvPr>
          <p:cNvSpPr/>
          <p:nvPr userDrawn="1"/>
        </p:nvSpPr>
        <p:spPr>
          <a:xfrm>
            <a:off x="323064" y="0"/>
            <a:ext cx="2399995" cy="1376855"/>
          </a:xfrm>
          <a:prstGeom prst="rect">
            <a:avLst/>
          </a:prstGeom>
          <a:solidFill>
            <a:srgbClr val="005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6" name="Picture 5">
            <a:extLst>
              <a:ext uri="{FF2B5EF4-FFF2-40B4-BE49-F238E27FC236}">
                <a16:creationId xmlns:a16="http://schemas.microsoft.com/office/drawing/2014/main" id="{DCA0787A-847A-A71D-F57E-8FD41A28CDEB}"/>
              </a:ext>
            </a:extLst>
          </p:cNvPr>
          <p:cNvPicPr>
            <a:picLocks noChangeAspect="1"/>
          </p:cNvPicPr>
          <p:nvPr userDrawn="1"/>
        </p:nvPicPr>
        <p:blipFill>
          <a:blip r:embed="rId2"/>
          <a:stretch>
            <a:fillRect/>
          </a:stretch>
        </p:blipFill>
        <p:spPr>
          <a:xfrm>
            <a:off x="613186" y="217892"/>
            <a:ext cx="1813699" cy="941070"/>
          </a:xfrm>
          <a:prstGeom prst="rect">
            <a:avLst/>
          </a:prstGeom>
        </p:spPr>
      </p:pic>
    </p:spTree>
    <p:extLst>
      <p:ext uri="{BB962C8B-B14F-4D97-AF65-F5344CB8AC3E}">
        <p14:creationId xmlns:p14="http://schemas.microsoft.com/office/powerpoint/2010/main" val="4236364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7C8534-0EB6-D94A-8322-E0376624A033}"/>
              </a:ext>
            </a:extLst>
          </p:cNvPr>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0" y="0"/>
            <a:ext cx="10289952" cy="6859967"/>
          </a:xfrm>
          <a:prstGeom prst="rect">
            <a:avLst/>
          </a:prstGeom>
        </p:spPr>
      </p:pic>
      <p:sp>
        <p:nvSpPr>
          <p:cNvPr id="14" name="Rectangle 13">
            <a:extLst>
              <a:ext uri="{FF2B5EF4-FFF2-40B4-BE49-F238E27FC236}">
                <a16:creationId xmlns:a16="http://schemas.microsoft.com/office/drawing/2014/main" id="{9B5F62EA-D622-DB43-9F2C-292BDD551767}"/>
              </a:ext>
            </a:extLst>
          </p:cNvPr>
          <p:cNvSpPr/>
          <p:nvPr userDrawn="1"/>
        </p:nvSpPr>
        <p:spPr>
          <a:xfrm>
            <a:off x="186763" y="0"/>
            <a:ext cx="10289951" cy="6858000"/>
          </a:xfrm>
          <a:prstGeom prst="rect">
            <a:avLst/>
          </a:prstGeom>
          <a:gradFill>
            <a:gsLst>
              <a:gs pos="21000">
                <a:schemeClr val="bg1">
                  <a:alpha val="0"/>
                </a:schemeClr>
              </a:gs>
              <a:gs pos="92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itle 1">
            <a:extLst>
              <a:ext uri="{FF2B5EF4-FFF2-40B4-BE49-F238E27FC236}">
                <a16:creationId xmlns:a16="http://schemas.microsoft.com/office/drawing/2014/main" id="{4995B634-63F5-3CFA-2715-F44783AA95D2}"/>
              </a:ext>
            </a:extLst>
          </p:cNvPr>
          <p:cNvSpPr>
            <a:spLocks noGrp="1"/>
          </p:cNvSpPr>
          <p:nvPr>
            <p:ph type="ctrTitle" hasCustomPrompt="1"/>
          </p:nvPr>
        </p:nvSpPr>
        <p:spPr>
          <a:xfrm>
            <a:off x="6679943" y="1722170"/>
            <a:ext cx="5035407" cy="1148847"/>
          </a:xfrm>
          <a:prstGeom prst="rect">
            <a:avLst/>
          </a:prstGeom>
        </p:spPr>
        <p:txBody>
          <a:bodyPr anchor="b">
            <a:noAutofit/>
          </a:bodyPr>
          <a:lstStyle>
            <a:lvl1pPr algn="r">
              <a:defRPr sz="5400" b="0" i="0">
                <a:solidFill>
                  <a:srgbClr val="07529C"/>
                </a:solidFill>
                <a:latin typeface="+mj-lt"/>
                <a:cs typeface="Calibri" panose="020F0502020204030204" pitchFamily="34" charset="0"/>
              </a:defRPr>
            </a:lvl1pPr>
          </a:lstStyle>
          <a:p>
            <a:r>
              <a:rPr lang="en-US"/>
              <a:t>CLICK TO EDIT MASTER TITLE STYLE</a:t>
            </a:r>
          </a:p>
        </p:txBody>
      </p:sp>
      <p:sp>
        <p:nvSpPr>
          <p:cNvPr id="6" name="Subtitle 2">
            <a:extLst>
              <a:ext uri="{FF2B5EF4-FFF2-40B4-BE49-F238E27FC236}">
                <a16:creationId xmlns:a16="http://schemas.microsoft.com/office/drawing/2014/main" id="{01C067BF-FC31-2F23-DDC0-95F667AAF815}"/>
              </a:ext>
            </a:extLst>
          </p:cNvPr>
          <p:cNvSpPr>
            <a:spLocks noGrp="1"/>
          </p:cNvSpPr>
          <p:nvPr>
            <p:ph type="subTitle" idx="1" hasCustomPrompt="1"/>
          </p:nvPr>
        </p:nvSpPr>
        <p:spPr>
          <a:xfrm>
            <a:off x="4009611" y="3194412"/>
            <a:ext cx="7705739" cy="469175"/>
          </a:xfrm>
          <a:prstGeom prst="rect">
            <a:avLst/>
          </a:prstGeom>
        </p:spPr>
        <p:txBody>
          <a:bodyPr>
            <a:noAutofit/>
          </a:bodyPr>
          <a:lstStyle>
            <a:lvl1pPr marL="0" indent="0" algn="r">
              <a:buNone/>
              <a:defRPr sz="2800" b="0" i="1">
                <a:solidFill>
                  <a:schemeClr val="tx1">
                    <a:lumMod val="75000"/>
                    <a:lumOff val="25000"/>
                  </a:schemeClr>
                </a:solidFill>
                <a:latin typeface="+mj-lt"/>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the Master subtitle style</a:t>
            </a:r>
          </a:p>
        </p:txBody>
      </p:sp>
      <p:pic>
        <p:nvPicPr>
          <p:cNvPr id="2" name="Graphic 1">
            <a:extLst>
              <a:ext uri="{FF2B5EF4-FFF2-40B4-BE49-F238E27FC236}">
                <a16:creationId xmlns:a16="http://schemas.microsoft.com/office/drawing/2014/main" id="{1D65CD6C-0628-3704-8951-32A40FCD6D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4320" y="356616"/>
            <a:ext cx="1708493" cy="854247"/>
          </a:xfrm>
          <a:prstGeom prst="rect">
            <a:avLst/>
          </a:prstGeom>
        </p:spPr>
      </p:pic>
      <p:sp>
        <p:nvSpPr>
          <p:cNvPr id="3" name="Rectangle 2">
            <a:extLst>
              <a:ext uri="{FF2B5EF4-FFF2-40B4-BE49-F238E27FC236}">
                <a16:creationId xmlns:a16="http://schemas.microsoft.com/office/drawing/2014/main" id="{1F983103-E036-2FD2-F4AC-9EE33C2DAB7B}"/>
              </a:ext>
            </a:extLst>
          </p:cNvPr>
          <p:cNvSpPr/>
          <p:nvPr userDrawn="1"/>
        </p:nvSpPr>
        <p:spPr>
          <a:xfrm flipV="1">
            <a:off x="0" y="6688183"/>
            <a:ext cx="12192000" cy="17417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Tree>
    <p:extLst>
      <p:ext uri="{BB962C8B-B14F-4D97-AF65-F5344CB8AC3E}">
        <p14:creationId xmlns:p14="http://schemas.microsoft.com/office/powerpoint/2010/main" val="6095240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2035" y="793992"/>
            <a:ext cx="11207930" cy="1148847"/>
          </a:xfrm>
          <a:prstGeom prst="rect">
            <a:avLst/>
          </a:prstGeom>
        </p:spPr>
        <p:txBody>
          <a:bodyPr anchor="b">
            <a:normAutofit/>
          </a:bodyPr>
          <a:lstStyle>
            <a:lvl1pPr algn="r">
              <a:defRPr sz="4800" b="0" i="0">
                <a:solidFill>
                  <a:srgbClr val="07529C"/>
                </a:solidFill>
                <a:latin typeface="+mj-lt"/>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3802231" y="1946910"/>
            <a:ext cx="7897734" cy="469175"/>
          </a:xfrm>
          <a:prstGeom prst="rect">
            <a:avLst/>
          </a:prstGeom>
        </p:spPr>
        <p:txBody>
          <a:bodyPr>
            <a:normAutofit/>
          </a:bodyPr>
          <a:lstStyle>
            <a:lvl1pPr marL="0" indent="0" algn="r">
              <a:buNone/>
              <a:defRPr sz="3200" b="0" i="1">
                <a:solidFill>
                  <a:srgbClr val="C0D730"/>
                </a:solidFill>
                <a:latin typeface="+mj-lt"/>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pic>
        <p:nvPicPr>
          <p:cNvPr id="8" name="Graphic 7">
            <a:extLst>
              <a:ext uri="{FF2B5EF4-FFF2-40B4-BE49-F238E27FC236}">
                <a16:creationId xmlns:a16="http://schemas.microsoft.com/office/drawing/2014/main" id="{6F50D55C-07D9-AAA4-E3DD-48110013DE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037" y="5781287"/>
            <a:ext cx="1708493" cy="854247"/>
          </a:xfrm>
          <a:prstGeom prst="rect">
            <a:avLst/>
          </a:prstGeom>
        </p:spPr>
      </p:pic>
      <p:sp>
        <p:nvSpPr>
          <p:cNvPr id="9" name="Rectangle 8">
            <a:extLst>
              <a:ext uri="{FF2B5EF4-FFF2-40B4-BE49-F238E27FC236}">
                <a16:creationId xmlns:a16="http://schemas.microsoft.com/office/drawing/2014/main" id="{A091A071-9F1F-3F37-AB9B-01E3A0997550}"/>
              </a:ext>
            </a:extLst>
          </p:cNvPr>
          <p:cNvSpPr/>
          <p:nvPr userDrawn="1"/>
        </p:nvSpPr>
        <p:spPr>
          <a:xfrm flipV="1">
            <a:off x="0" y="0"/>
            <a:ext cx="12192000" cy="17417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Tree>
    <p:extLst>
      <p:ext uri="{BB962C8B-B14F-4D97-AF65-F5344CB8AC3E}">
        <p14:creationId xmlns:p14="http://schemas.microsoft.com/office/powerpoint/2010/main" val="2935222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159617" y="1993495"/>
            <a:ext cx="10515600" cy="4117975"/>
          </a:xfrm>
          <a:prstGeom prst="rect">
            <a:avLst/>
          </a:prstGeom>
        </p:spPr>
        <p:txBody>
          <a:bodyPr/>
          <a:lstStyle>
            <a:lvl1pPr>
              <a:defRPr b="0" i="0" baseline="0">
                <a:solidFill>
                  <a:schemeClr val="tx1">
                    <a:lumMod val="75000"/>
                    <a:lumOff val="25000"/>
                  </a:schemeClr>
                </a:solidFill>
                <a:latin typeface="Arial" panose="020B0604020202020204" pitchFamily="34" charset="0"/>
                <a:cs typeface="Arial" panose="020B0604020202020204" pitchFamily="34" charset="0"/>
              </a:defRPr>
            </a:lvl1pPr>
            <a:lvl2pPr>
              <a:defRPr b="0" i="0" baseline="0">
                <a:solidFill>
                  <a:schemeClr val="tx1">
                    <a:lumMod val="75000"/>
                    <a:lumOff val="25000"/>
                  </a:schemeClr>
                </a:solidFill>
                <a:latin typeface="Arial" panose="020B0604020202020204" pitchFamily="34" charset="0"/>
                <a:cs typeface="Arial" panose="020B0604020202020204" pitchFamily="34" charset="0"/>
              </a:defRPr>
            </a:lvl2pPr>
            <a:lvl3pPr>
              <a:defRPr b="0" i="0" baseline="0">
                <a:solidFill>
                  <a:schemeClr val="tx1">
                    <a:lumMod val="75000"/>
                    <a:lumOff val="25000"/>
                  </a:schemeClr>
                </a:solidFill>
                <a:latin typeface="Arial" panose="020B0604020202020204" pitchFamily="34" charset="0"/>
                <a:cs typeface="Arial" panose="020B0604020202020204" pitchFamily="34" charset="0"/>
              </a:defRPr>
            </a:lvl3pPr>
            <a:lvl4pPr>
              <a:defRPr b="0" i="0" baseline="0">
                <a:solidFill>
                  <a:schemeClr val="tx1">
                    <a:lumMod val="75000"/>
                    <a:lumOff val="25000"/>
                  </a:schemeClr>
                </a:solidFill>
                <a:latin typeface="Arial" panose="020B0604020202020204" pitchFamily="34" charset="0"/>
                <a:cs typeface="Arial" panose="020B0604020202020204" pitchFamily="34" charset="0"/>
              </a:defRPr>
            </a:lvl4pPr>
            <a:lvl5pPr>
              <a:defRPr b="0" i="0" baseline="0">
                <a:solidFill>
                  <a:schemeClr val="tx1">
                    <a:lumMod val="75000"/>
                    <a:lumOff val="25000"/>
                  </a:schemeClr>
                </a:solidFill>
                <a:latin typeface="Arial" panose="020B0604020202020204" pitchFamily="34" charset="0"/>
                <a:cs typeface="Arial" panose="020B0604020202020204" pitchFamily="34" charset="0"/>
              </a:defRPr>
            </a:lvl5pPr>
            <a:lvl6pPr>
              <a:defRPr baseline="0"/>
            </a:lvl6pPr>
          </a:lstStyle>
          <a:p>
            <a:pPr lvl="0"/>
            <a:r>
              <a:rPr lang="en-US"/>
              <a:t>Text area</a:t>
            </a:r>
          </a:p>
          <a:p>
            <a:pPr lvl="1"/>
            <a:r>
              <a:rPr lang="en-US"/>
              <a:t>more text area</a:t>
            </a:r>
          </a:p>
          <a:p>
            <a:pPr lvl="2"/>
            <a:r>
              <a:rPr lang="en-US"/>
              <a:t>even more text</a:t>
            </a:r>
          </a:p>
          <a:p>
            <a:pPr lvl="3"/>
            <a:r>
              <a:rPr lang="en-US"/>
              <a:t>and more</a:t>
            </a:r>
          </a:p>
          <a:p>
            <a:pPr lvl="4"/>
            <a:r>
              <a:rPr lang="en-US"/>
              <a:t>and more</a:t>
            </a:r>
          </a:p>
          <a:p>
            <a:pPr lvl="5"/>
            <a:r>
              <a:rPr lang="en-US"/>
              <a:t>and more...</a:t>
            </a:r>
          </a:p>
        </p:txBody>
      </p:sp>
      <p:sp>
        <p:nvSpPr>
          <p:cNvPr id="11" name="Text Placeholder 4">
            <a:extLst>
              <a:ext uri="{FF2B5EF4-FFF2-40B4-BE49-F238E27FC236}">
                <a16:creationId xmlns:a16="http://schemas.microsoft.com/office/drawing/2014/main" id="{8044E9E4-3B6D-8F48-B73D-72C40D6369B6}"/>
              </a:ext>
            </a:extLst>
          </p:cNvPr>
          <p:cNvSpPr>
            <a:spLocks noGrp="1"/>
          </p:cNvSpPr>
          <p:nvPr>
            <p:ph type="body" sz="quarter" idx="10" hasCustomPrompt="1"/>
          </p:nvPr>
        </p:nvSpPr>
        <p:spPr>
          <a:xfrm>
            <a:off x="3159619" y="343935"/>
            <a:ext cx="8194183" cy="980695"/>
          </a:xfrm>
          <a:prstGeom prst="rect">
            <a:avLst/>
          </a:prstGeom>
          <a:noFill/>
          <a:ln>
            <a:noFill/>
          </a:ln>
        </p:spPr>
        <p:txBody>
          <a:bodyPr anchor="ctr" anchorCtr="0"/>
          <a:lstStyle>
            <a:lvl1pPr marL="0" indent="0">
              <a:buNone/>
              <a:defRPr sz="2667" b="0" i="0" spc="400" baseline="0">
                <a:solidFill>
                  <a:srgbClr val="07529C"/>
                </a:solidFill>
                <a:latin typeface="Arial" panose="020B0604020202020204" pitchFamily="34" charset="0"/>
                <a:cs typeface="Arial" panose="020B0604020202020204" pitchFamily="34" charset="0"/>
              </a:defRPr>
            </a:lvl1pPr>
          </a:lstStyle>
          <a:p>
            <a:r>
              <a:rPr lang="en-US"/>
              <a:t>SLIDE TITLE CAPITALIZED</a:t>
            </a:r>
          </a:p>
        </p:txBody>
      </p:sp>
      <p:cxnSp>
        <p:nvCxnSpPr>
          <p:cNvPr id="7" name="Straight Connector 6">
            <a:extLst>
              <a:ext uri="{FF2B5EF4-FFF2-40B4-BE49-F238E27FC236}">
                <a16:creationId xmlns:a16="http://schemas.microsoft.com/office/drawing/2014/main" id="{C14426EC-713A-D44D-82A8-A9DB5D0B2384}"/>
              </a:ext>
            </a:extLst>
          </p:cNvPr>
          <p:cNvCxnSpPr>
            <a:cxnSpLocks/>
          </p:cNvCxnSpPr>
          <p:nvPr userDrawn="1"/>
        </p:nvCxnSpPr>
        <p:spPr>
          <a:xfrm>
            <a:off x="2891693" y="238779"/>
            <a:ext cx="0" cy="1418492"/>
          </a:xfrm>
          <a:prstGeom prst="line">
            <a:avLst/>
          </a:prstGeom>
          <a:ln>
            <a:solidFill>
              <a:srgbClr val="00519B"/>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F5460E7-DD52-624E-8F3A-2AA32A00265B}"/>
              </a:ext>
            </a:extLst>
          </p:cNvPr>
          <p:cNvSpPr/>
          <p:nvPr userDrawn="1"/>
        </p:nvSpPr>
        <p:spPr>
          <a:xfrm>
            <a:off x="0" y="4241420"/>
            <a:ext cx="12192000" cy="2559117"/>
          </a:xfrm>
          <a:prstGeom prst="rect">
            <a:avLst/>
          </a:prstGeom>
          <a:gradFill flip="none" rotWithShape="1">
            <a:gsLst>
              <a:gs pos="0">
                <a:srgbClr val="429FAC">
                  <a:alpha val="23000"/>
                </a:srgbClr>
              </a:gs>
              <a:gs pos="76000">
                <a:schemeClr val="bg1">
                  <a:alpha val="43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4274C9A4-0DE7-FF4D-8F37-150FED784B5A}"/>
              </a:ext>
            </a:extLst>
          </p:cNvPr>
          <p:cNvSpPr/>
          <p:nvPr userDrawn="1"/>
        </p:nvSpPr>
        <p:spPr>
          <a:xfrm>
            <a:off x="0" y="6800537"/>
            <a:ext cx="12192000" cy="68004"/>
          </a:xfrm>
          <a:prstGeom prst="rect">
            <a:avLst/>
          </a:prstGeom>
          <a:solidFill>
            <a:srgbClr val="429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sign&#10;&#10;Description automatically generated">
            <a:extLst>
              <a:ext uri="{FF2B5EF4-FFF2-40B4-BE49-F238E27FC236}">
                <a16:creationId xmlns:a16="http://schemas.microsoft.com/office/drawing/2014/main" id="{20BF1FC0-E1BE-D14C-B94B-D69CB8BA98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6061" y="325865"/>
            <a:ext cx="2033667" cy="1016833"/>
          </a:xfrm>
          <a:prstGeom prst="rect">
            <a:avLst/>
          </a:prstGeom>
        </p:spPr>
      </p:pic>
    </p:spTree>
    <p:extLst>
      <p:ext uri="{BB962C8B-B14F-4D97-AF65-F5344CB8AC3E}">
        <p14:creationId xmlns:p14="http://schemas.microsoft.com/office/powerpoint/2010/main" val="1640393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 presetClass="entr" presetSubtype="2" fill="hold" grpId="0" nodeType="withEffect">
                                  <p:stCondLst>
                                    <p:cond delay="1000"/>
                                  </p:stCondLst>
                                  <p:childTnLst>
                                    <p:set>
                                      <p:cBhvr>
                                        <p:cTn id="9" dur="1" fill="hold">
                                          <p:stCondLst>
                                            <p:cond delay="0"/>
                                          </p:stCondLst>
                                        </p:cTn>
                                        <p:tgtEl>
                                          <p:spTgt spid="11">
                                            <p:txEl>
                                              <p:pRg st="0" end="0"/>
                                            </p:txEl>
                                          </p:spTgt>
                                        </p:tgtEl>
                                        <p:attrNameLst>
                                          <p:attrName>style.visibility</p:attrName>
                                        </p:attrNameLst>
                                      </p:cBhvr>
                                      <p:to>
                                        <p:strVal val="visible"/>
                                      </p:to>
                                    </p:set>
                                    <p:anim calcmode="lin" valueType="num">
                                      <p:cBhvr additive="base">
                                        <p:cTn id="10"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1" dur="500" fill="hold"/>
                                        <p:tgtEl>
                                          <p:spTgt spid="11">
                                            <p:txEl>
                                              <p:pRg st="0" end="0"/>
                                            </p:txEl>
                                          </p:spTgt>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2000"/>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20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6">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P spid="11" grpId="0" build="p">
        <p:tmplLst>
          <p:tmpl lvl="1">
            <p:tnLst>
              <p:par>
                <p:cTn presetID="2" presetClass="entr" presetSubtype="2"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3/31/2026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82710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750" advClick="0" advTm="10000">
        <p159:morph option="byObject"/>
      </p:transition>
    </mc:Choice>
    <mc:Fallback xmlns="">
      <p:transition spd="slow" advClick="0" advTm="1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46AD316-70FB-F64F-AA84-143D5BE308C9}"/>
              </a:ext>
            </a:extLst>
          </p:cNvPr>
          <p:cNvSpPr/>
          <p:nvPr userDrawn="1"/>
        </p:nvSpPr>
        <p:spPr>
          <a:xfrm>
            <a:off x="-1" y="4428990"/>
            <a:ext cx="12192000" cy="2559117"/>
          </a:xfrm>
          <a:prstGeom prst="rect">
            <a:avLst/>
          </a:prstGeom>
          <a:gradFill flip="none" rotWithShape="1">
            <a:gsLst>
              <a:gs pos="0">
                <a:srgbClr val="429FAC">
                  <a:alpha val="23000"/>
                </a:srgbClr>
              </a:gs>
              <a:gs pos="76000">
                <a:schemeClr val="bg1">
                  <a:alpha val="43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3476195" y="1453664"/>
            <a:ext cx="8367052" cy="3471961"/>
          </a:xfrm>
          <a:prstGeom prst="rect">
            <a:avLst/>
          </a:prstGeom>
        </p:spPr>
        <p:txBody>
          <a:bodyPr anchor="b"/>
          <a:lstStyle>
            <a:lvl1pPr algn="r">
              <a:defRPr sz="5867" b="0" i="0">
                <a:solidFill>
                  <a:srgbClr val="00519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348755" y="4925623"/>
            <a:ext cx="11494492" cy="451935"/>
          </a:xfrm>
          <a:prstGeom prst="rect">
            <a:avLst/>
          </a:prstGeom>
        </p:spPr>
        <p:txBody>
          <a:bodyPr>
            <a:normAutofit/>
          </a:bodyPr>
          <a:lstStyle>
            <a:lvl1pPr marL="0" indent="0" algn="r">
              <a:buNone/>
              <a:defRPr sz="3200" b="0" i="0">
                <a:solidFill>
                  <a:srgbClr val="07529C"/>
                </a:solidFill>
                <a:latin typeface="Arial" panose="020B0604020202020204" pitchFamily="34" charset="0"/>
                <a:cs typeface="Arial" panose="020B0604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15" name="TextBox 14">
            <a:extLst>
              <a:ext uri="{FF2B5EF4-FFF2-40B4-BE49-F238E27FC236}">
                <a16:creationId xmlns:a16="http://schemas.microsoft.com/office/drawing/2014/main" id="{B978C10C-1306-054B-A107-8897FB237B00}"/>
              </a:ext>
            </a:extLst>
          </p:cNvPr>
          <p:cNvSpPr txBox="1"/>
          <p:nvPr userDrawn="1"/>
        </p:nvSpPr>
        <p:spPr>
          <a:xfrm>
            <a:off x="2765743" y="6456782"/>
            <a:ext cx="9159631" cy="297454"/>
          </a:xfrm>
          <a:prstGeom prst="rect">
            <a:avLst/>
          </a:prstGeom>
          <a:noFill/>
        </p:spPr>
        <p:txBody>
          <a:bodyPr wrap="square" rtlCol="0">
            <a:spAutoFit/>
          </a:bodyPr>
          <a:lstStyle/>
          <a:p>
            <a:pPr algn="r"/>
            <a:r>
              <a:rPr lang="en-US" sz="1333" b="0" i="0" spc="400">
                <a:solidFill>
                  <a:srgbClr val="429FAC"/>
                </a:solidFill>
                <a:latin typeface="Arial" panose="020B0604020202020204" pitchFamily="34" charset="0"/>
                <a:cs typeface="Arial" panose="020B0604020202020204" pitchFamily="34" charset="0"/>
              </a:rPr>
              <a:t>PRESENTATION TITLE |  THURSDAY, MARCH 5, 2020 | </a:t>
            </a:r>
            <a:fld id="{CACA89D6-CFF1-6D48-8536-281BD301F75D}" type="slidenum">
              <a:rPr lang="en-US" sz="1333" b="0" i="0" spc="400" smtClean="0">
                <a:solidFill>
                  <a:srgbClr val="429FAC"/>
                </a:solidFill>
                <a:latin typeface="Arial" panose="020B0604020202020204" pitchFamily="34" charset="0"/>
                <a:cs typeface="Arial" panose="020B0604020202020204" pitchFamily="34" charset="0"/>
              </a:rPr>
              <a:pPr algn="r"/>
              <a:t>‹#›</a:t>
            </a:fld>
            <a:endParaRPr lang="en-US" sz="1333" b="0" i="0" spc="400">
              <a:solidFill>
                <a:srgbClr val="429FAC"/>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6AAFE91-9778-8154-3C4D-08E575AFC974}"/>
              </a:ext>
            </a:extLst>
          </p:cNvPr>
          <p:cNvSpPr/>
          <p:nvPr userDrawn="1"/>
        </p:nvSpPr>
        <p:spPr>
          <a:xfrm flipV="1">
            <a:off x="-1" y="-3171"/>
            <a:ext cx="12192000" cy="17417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
        <p:nvSpPr>
          <p:cNvPr id="6" name="Rectangle 5">
            <a:extLst>
              <a:ext uri="{FF2B5EF4-FFF2-40B4-BE49-F238E27FC236}">
                <a16:creationId xmlns:a16="http://schemas.microsoft.com/office/drawing/2014/main" id="{BADA8332-698F-8C13-493B-8CF15C708394}"/>
              </a:ext>
            </a:extLst>
          </p:cNvPr>
          <p:cNvSpPr/>
          <p:nvPr userDrawn="1"/>
        </p:nvSpPr>
        <p:spPr>
          <a:xfrm>
            <a:off x="348755" y="-3171"/>
            <a:ext cx="2399995" cy="1376855"/>
          </a:xfrm>
          <a:prstGeom prst="rect">
            <a:avLst/>
          </a:prstGeom>
          <a:solidFill>
            <a:srgbClr val="005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7" name="Picture 6">
            <a:extLst>
              <a:ext uri="{FF2B5EF4-FFF2-40B4-BE49-F238E27FC236}">
                <a16:creationId xmlns:a16="http://schemas.microsoft.com/office/drawing/2014/main" id="{493DAB7E-3E68-0FB0-4914-338213F4EB3C}"/>
              </a:ext>
            </a:extLst>
          </p:cNvPr>
          <p:cNvPicPr>
            <a:picLocks noChangeAspect="1"/>
          </p:cNvPicPr>
          <p:nvPr userDrawn="1"/>
        </p:nvPicPr>
        <p:blipFill>
          <a:blip r:embed="rId2"/>
          <a:stretch>
            <a:fillRect/>
          </a:stretch>
        </p:blipFill>
        <p:spPr>
          <a:xfrm>
            <a:off x="641903" y="214721"/>
            <a:ext cx="1813699" cy="941070"/>
          </a:xfrm>
          <a:prstGeom prst="rect">
            <a:avLst/>
          </a:prstGeom>
        </p:spPr>
      </p:pic>
    </p:spTree>
    <p:extLst>
      <p:ext uri="{BB962C8B-B14F-4D97-AF65-F5344CB8AC3E}">
        <p14:creationId xmlns:p14="http://schemas.microsoft.com/office/powerpoint/2010/main" val="291402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8"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80518C-7754-3B4B-A78A-7F36F761A316}"/>
              </a:ext>
            </a:extLst>
          </p:cNvPr>
          <p:cNvSpPr/>
          <p:nvPr userDrawn="1"/>
        </p:nvSpPr>
        <p:spPr>
          <a:xfrm>
            <a:off x="-125045" y="-71272"/>
            <a:ext cx="12426461" cy="7186247"/>
          </a:xfrm>
          <a:prstGeom prst="rect">
            <a:avLst/>
          </a:prstGeom>
          <a:solidFill>
            <a:srgbClr val="005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400"/>
          </a:p>
        </p:txBody>
      </p:sp>
      <p:sp>
        <p:nvSpPr>
          <p:cNvPr id="10" name="Rectangle 9">
            <a:extLst>
              <a:ext uri="{FF2B5EF4-FFF2-40B4-BE49-F238E27FC236}">
                <a16:creationId xmlns:a16="http://schemas.microsoft.com/office/drawing/2014/main" id="{C01564F2-3305-434A-A3E0-67AE14EA714C}"/>
              </a:ext>
            </a:extLst>
          </p:cNvPr>
          <p:cNvSpPr/>
          <p:nvPr userDrawn="1"/>
        </p:nvSpPr>
        <p:spPr>
          <a:xfrm flipV="1">
            <a:off x="-125046" y="-71272"/>
            <a:ext cx="12426461" cy="13951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
        <p:nvSpPr>
          <p:cNvPr id="2" name="Title 1"/>
          <p:cNvSpPr>
            <a:spLocks noGrp="1"/>
          </p:cNvSpPr>
          <p:nvPr>
            <p:ph type="ctrTitle" hasCustomPrompt="1"/>
          </p:nvPr>
        </p:nvSpPr>
        <p:spPr>
          <a:xfrm>
            <a:off x="3476195" y="3162070"/>
            <a:ext cx="8367052" cy="1792565"/>
          </a:xfrm>
          <a:prstGeom prst="rect">
            <a:avLst/>
          </a:prstGeom>
        </p:spPr>
        <p:txBody>
          <a:bodyPr anchor="b"/>
          <a:lstStyle>
            <a:lvl1pPr algn="r">
              <a:defRPr sz="5867"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430882" y="5095612"/>
            <a:ext cx="11494492" cy="451935"/>
          </a:xfrm>
          <a:prstGeom prst="rect">
            <a:avLst/>
          </a:prstGeom>
        </p:spPr>
        <p:txBody>
          <a:bodyPr>
            <a:normAutofit/>
          </a:bodyPr>
          <a:lstStyle>
            <a:lvl1pPr marL="0" indent="0" algn="r">
              <a:buNone/>
              <a:defRPr sz="3200" b="0" i="0">
                <a:solidFill>
                  <a:schemeClr val="bg1"/>
                </a:solidFill>
                <a:latin typeface="Arial" panose="020B0604020202020204" pitchFamily="34" charset="0"/>
                <a:cs typeface="Arial" panose="020B0604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pic>
        <p:nvPicPr>
          <p:cNvPr id="5" name="Picture 4">
            <a:extLst>
              <a:ext uri="{FF2B5EF4-FFF2-40B4-BE49-F238E27FC236}">
                <a16:creationId xmlns:a16="http://schemas.microsoft.com/office/drawing/2014/main" id="{7DF52AAE-E1F3-8DAB-3A8A-E797D8B835B1}"/>
              </a:ext>
            </a:extLst>
          </p:cNvPr>
          <p:cNvPicPr>
            <a:picLocks noChangeAspect="1"/>
          </p:cNvPicPr>
          <p:nvPr userDrawn="1"/>
        </p:nvPicPr>
        <p:blipFill>
          <a:blip r:embed="rId2"/>
          <a:stretch>
            <a:fillRect/>
          </a:stretch>
        </p:blipFill>
        <p:spPr>
          <a:xfrm>
            <a:off x="112443" y="257080"/>
            <a:ext cx="1813699" cy="941070"/>
          </a:xfrm>
          <a:prstGeom prst="rect">
            <a:avLst/>
          </a:prstGeom>
        </p:spPr>
      </p:pic>
    </p:spTree>
    <p:extLst>
      <p:ext uri="{BB962C8B-B14F-4D97-AF65-F5344CB8AC3E}">
        <p14:creationId xmlns:p14="http://schemas.microsoft.com/office/powerpoint/2010/main" val="16568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80518C-7754-3B4B-A78A-7F36F761A316}"/>
              </a:ext>
            </a:extLst>
          </p:cNvPr>
          <p:cNvSpPr/>
          <p:nvPr userDrawn="1"/>
        </p:nvSpPr>
        <p:spPr>
          <a:xfrm>
            <a:off x="0" y="-71271"/>
            <a:ext cx="12192000" cy="1408752"/>
          </a:xfrm>
          <a:prstGeom prst="rect">
            <a:avLst/>
          </a:prstGeom>
          <a:solidFill>
            <a:srgbClr val="005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B792C869-2FA4-0002-F938-2952A393DD48}"/>
              </a:ext>
            </a:extLst>
          </p:cNvPr>
          <p:cNvSpPr/>
          <p:nvPr userDrawn="1"/>
        </p:nvSpPr>
        <p:spPr>
          <a:xfrm flipV="1">
            <a:off x="1" y="6741994"/>
            <a:ext cx="12192000" cy="125626"/>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
        <p:nvSpPr>
          <p:cNvPr id="9" name="Title 1">
            <a:extLst>
              <a:ext uri="{FF2B5EF4-FFF2-40B4-BE49-F238E27FC236}">
                <a16:creationId xmlns:a16="http://schemas.microsoft.com/office/drawing/2014/main" id="{0EA8FE8A-EBFF-198E-D845-1469D4FB5600}"/>
              </a:ext>
            </a:extLst>
          </p:cNvPr>
          <p:cNvSpPr>
            <a:spLocks noGrp="1"/>
          </p:cNvSpPr>
          <p:nvPr>
            <p:ph type="title"/>
          </p:nvPr>
        </p:nvSpPr>
        <p:spPr>
          <a:xfrm>
            <a:off x="625903" y="1748974"/>
            <a:ext cx="10515600" cy="762625"/>
          </a:xfrm>
          <a:prstGeom prst="rect">
            <a:avLst/>
          </a:prstGeom>
        </p:spPr>
        <p:txBody>
          <a:bodyPr/>
          <a:lstStyle>
            <a:lvl1pPr>
              <a:defRPr sz="4800" b="0" i="0">
                <a:solidFill>
                  <a:srgbClr val="00519B"/>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Rectangle 11">
            <a:extLst>
              <a:ext uri="{FF2B5EF4-FFF2-40B4-BE49-F238E27FC236}">
                <a16:creationId xmlns:a16="http://schemas.microsoft.com/office/drawing/2014/main" id="{9585173F-29B3-B811-4530-70AF7DDD16AC}"/>
              </a:ext>
            </a:extLst>
          </p:cNvPr>
          <p:cNvSpPr/>
          <p:nvPr userDrawn="1"/>
        </p:nvSpPr>
        <p:spPr>
          <a:xfrm>
            <a:off x="0" y="4241420"/>
            <a:ext cx="12192000" cy="2559117"/>
          </a:xfrm>
          <a:prstGeom prst="rect">
            <a:avLst/>
          </a:prstGeom>
          <a:gradFill flip="none" rotWithShape="1">
            <a:gsLst>
              <a:gs pos="0">
                <a:srgbClr val="C0D730">
                  <a:alpha val="31000"/>
                </a:srgbClr>
              </a:gs>
              <a:gs pos="76000">
                <a:schemeClr val="bg1">
                  <a:alpha val="0"/>
                </a:schemeClr>
              </a:gs>
              <a:gs pos="99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Subtitle 2">
            <a:extLst>
              <a:ext uri="{FF2B5EF4-FFF2-40B4-BE49-F238E27FC236}">
                <a16:creationId xmlns:a16="http://schemas.microsoft.com/office/drawing/2014/main" id="{33708076-23E6-B4F5-3A0B-725850E88831}"/>
              </a:ext>
            </a:extLst>
          </p:cNvPr>
          <p:cNvSpPr>
            <a:spLocks noGrp="1"/>
          </p:cNvSpPr>
          <p:nvPr>
            <p:ph type="subTitle" idx="1" hasCustomPrompt="1"/>
          </p:nvPr>
        </p:nvSpPr>
        <p:spPr>
          <a:xfrm>
            <a:off x="591612" y="2732732"/>
            <a:ext cx="7705739" cy="469175"/>
          </a:xfrm>
          <a:prstGeom prst="rect">
            <a:avLst/>
          </a:prstGeom>
        </p:spPr>
        <p:txBody>
          <a:bodyPr>
            <a:noAutofit/>
          </a:bodyPr>
          <a:lstStyle>
            <a:lvl1pPr marL="0" indent="0" algn="l">
              <a:buNone/>
              <a:defRPr sz="2800" b="0" i="1">
                <a:solidFill>
                  <a:schemeClr val="tx1">
                    <a:lumMod val="75000"/>
                    <a:lumOff val="25000"/>
                  </a:schemeClr>
                </a:solidFill>
                <a:latin typeface="+mj-lt"/>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the Master subtitle style</a:t>
            </a:r>
          </a:p>
        </p:txBody>
      </p:sp>
      <p:pic>
        <p:nvPicPr>
          <p:cNvPr id="2" name="Picture 1">
            <a:extLst>
              <a:ext uri="{FF2B5EF4-FFF2-40B4-BE49-F238E27FC236}">
                <a16:creationId xmlns:a16="http://schemas.microsoft.com/office/drawing/2014/main" id="{9E99D8A8-1D7A-7260-2958-C1506A8F9C8D}"/>
              </a:ext>
            </a:extLst>
          </p:cNvPr>
          <p:cNvPicPr>
            <a:picLocks noChangeAspect="1"/>
          </p:cNvPicPr>
          <p:nvPr userDrawn="1"/>
        </p:nvPicPr>
        <p:blipFill>
          <a:blip r:embed="rId2"/>
          <a:stretch>
            <a:fillRect/>
          </a:stretch>
        </p:blipFill>
        <p:spPr>
          <a:xfrm>
            <a:off x="469495" y="162570"/>
            <a:ext cx="1813699" cy="941070"/>
          </a:xfrm>
          <a:prstGeom prst="rect">
            <a:avLst/>
          </a:prstGeom>
        </p:spPr>
      </p:pic>
    </p:spTree>
    <p:extLst>
      <p:ext uri="{BB962C8B-B14F-4D97-AF65-F5344CB8AC3E}">
        <p14:creationId xmlns:p14="http://schemas.microsoft.com/office/powerpoint/2010/main" val="333956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3BF5A2-E794-AE43-B39C-7BEC3F13FF64}"/>
              </a:ext>
            </a:extLst>
          </p:cNvPr>
          <p:cNvSpPr/>
          <p:nvPr userDrawn="1"/>
        </p:nvSpPr>
        <p:spPr>
          <a:xfrm>
            <a:off x="0" y="4309424"/>
            <a:ext cx="12192000" cy="2559117"/>
          </a:xfrm>
          <a:prstGeom prst="rect">
            <a:avLst/>
          </a:prstGeom>
          <a:gradFill flip="none" rotWithShape="1">
            <a:gsLst>
              <a:gs pos="0">
                <a:srgbClr val="C0D730">
                  <a:alpha val="31000"/>
                </a:srgbClr>
              </a:gs>
              <a:gs pos="76000">
                <a:schemeClr val="bg1">
                  <a:alpha val="0"/>
                </a:schemeClr>
              </a:gs>
              <a:gs pos="99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a:extLst>
              <a:ext uri="{FF2B5EF4-FFF2-40B4-BE49-F238E27FC236}">
                <a16:creationId xmlns:a16="http://schemas.microsoft.com/office/drawing/2014/main" id="{F3739C1F-A187-BEC5-1119-BE1A140B76F3}"/>
              </a:ext>
            </a:extLst>
          </p:cNvPr>
          <p:cNvSpPr>
            <a:spLocks noGrp="1"/>
          </p:cNvSpPr>
          <p:nvPr>
            <p:ph type="title"/>
          </p:nvPr>
        </p:nvSpPr>
        <p:spPr>
          <a:xfrm>
            <a:off x="552555" y="609642"/>
            <a:ext cx="10515600" cy="762625"/>
          </a:xfrm>
          <a:prstGeom prst="rect">
            <a:avLst/>
          </a:prstGeom>
        </p:spPr>
        <p:txBody>
          <a:bodyPr/>
          <a:lstStyle>
            <a:lvl1pPr>
              <a:defRPr sz="4800" b="0" i="0">
                <a:solidFill>
                  <a:srgbClr val="00519B"/>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BB3C4E2D-6CBA-DFB4-9CE0-226417DBC06F}"/>
              </a:ext>
            </a:extLst>
          </p:cNvPr>
          <p:cNvSpPr>
            <a:spLocks noGrp="1"/>
          </p:cNvSpPr>
          <p:nvPr>
            <p:ph type="subTitle" idx="1" hasCustomPrompt="1"/>
          </p:nvPr>
        </p:nvSpPr>
        <p:spPr>
          <a:xfrm>
            <a:off x="518264" y="1593400"/>
            <a:ext cx="7705739" cy="469175"/>
          </a:xfrm>
          <a:prstGeom prst="rect">
            <a:avLst/>
          </a:prstGeom>
        </p:spPr>
        <p:txBody>
          <a:bodyPr>
            <a:noAutofit/>
          </a:bodyPr>
          <a:lstStyle>
            <a:lvl1pPr marL="0" indent="0" algn="l">
              <a:buNone/>
              <a:defRPr sz="2800" b="0" i="1">
                <a:solidFill>
                  <a:schemeClr val="tx1">
                    <a:lumMod val="75000"/>
                    <a:lumOff val="25000"/>
                  </a:schemeClr>
                </a:solidFill>
                <a:latin typeface="+mj-lt"/>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the Master subtitle style</a:t>
            </a:r>
          </a:p>
        </p:txBody>
      </p:sp>
      <p:sp>
        <p:nvSpPr>
          <p:cNvPr id="10" name="Rectangle 9">
            <a:extLst>
              <a:ext uri="{FF2B5EF4-FFF2-40B4-BE49-F238E27FC236}">
                <a16:creationId xmlns:a16="http://schemas.microsoft.com/office/drawing/2014/main" id="{4A7DEC8F-6469-C42C-BBE2-A14FD633EE89}"/>
              </a:ext>
            </a:extLst>
          </p:cNvPr>
          <p:cNvSpPr/>
          <p:nvPr userDrawn="1"/>
        </p:nvSpPr>
        <p:spPr>
          <a:xfrm flipV="1">
            <a:off x="0" y="6716231"/>
            <a:ext cx="12192000" cy="17417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
        <p:nvSpPr>
          <p:cNvPr id="2" name="Rectangle 1">
            <a:extLst>
              <a:ext uri="{FF2B5EF4-FFF2-40B4-BE49-F238E27FC236}">
                <a16:creationId xmlns:a16="http://schemas.microsoft.com/office/drawing/2014/main" id="{52917DDB-44E0-4E98-639C-9DA56DB99D2A}"/>
              </a:ext>
            </a:extLst>
          </p:cNvPr>
          <p:cNvSpPr/>
          <p:nvPr userDrawn="1"/>
        </p:nvSpPr>
        <p:spPr>
          <a:xfrm>
            <a:off x="302324" y="5513547"/>
            <a:ext cx="2399995" cy="1376855"/>
          </a:xfrm>
          <a:prstGeom prst="rect">
            <a:avLst/>
          </a:prstGeom>
          <a:solidFill>
            <a:srgbClr val="005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9" name="Picture 8">
            <a:extLst>
              <a:ext uri="{FF2B5EF4-FFF2-40B4-BE49-F238E27FC236}">
                <a16:creationId xmlns:a16="http://schemas.microsoft.com/office/drawing/2014/main" id="{6DFF3C1B-A873-D28E-682E-02963457720D}"/>
              </a:ext>
            </a:extLst>
          </p:cNvPr>
          <p:cNvPicPr>
            <a:picLocks noChangeAspect="1"/>
          </p:cNvPicPr>
          <p:nvPr userDrawn="1"/>
        </p:nvPicPr>
        <p:blipFill>
          <a:blip r:embed="rId2"/>
          <a:stretch>
            <a:fillRect/>
          </a:stretch>
        </p:blipFill>
        <p:spPr>
          <a:xfrm>
            <a:off x="595472" y="5731439"/>
            <a:ext cx="1813699" cy="941070"/>
          </a:xfrm>
          <a:prstGeom prst="rect">
            <a:avLst/>
          </a:prstGeom>
        </p:spPr>
      </p:pic>
    </p:spTree>
    <p:extLst>
      <p:ext uri="{BB962C8B-B14F-4D97-AF65-F5344CB8AC3E}">
        <p14:creationId xmlns:p14="http://schemas.microsoft.com/office/powerpoint/2010/main" val="26329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indoor, person, mirror, sink&#10;&#10;Description automatically generated">
            <a:extLst>
              <a:ext uri="{FF2B5EF4-FFF2-40B4-BE49-F238E27FC236}">
                <a16:creationId xmlns:a16="http://schemas.microsoft.com/office/drawing/2014/main" id="{C25D8E01-DB9D-B542-BC26-B758EC110AF1}"/>
              </a:ext>
            </a:extLst>
          </p:cNvPr>
          <p:cNvPicPr>
            <a:picLocks noChangeAspect="1"/>
          </p:cNvPicPr>
          <p:nvPr userDrawn="1"/>
        </p:nvPicPr>
        <p:blipFill rotWithShape="1">
          <a:blip r:embed="rId2" cstate="print">
            <a:alphaModFix amt="55000"/>
            <a:extLst>
              <a:ext uri="{28A0092B-C50C-407E-A947-70E740481C1C}">
                <a14:useLocalDpi xmlns:a14="http://schemas.microsoft.com/office/drawing/2010/main" val="0"/>
              </a:ext>
            </a:extLst>
          </a:blip>
          <a:srcRect l="14668" t="13798" r="28256" b="738"/>
          <a:stretch/>
        </p:blipFill>
        <p:spPr>
          <a:xfrm>
            <a:off x="0" y="0"/>
            <a:ext cx="9039635" cy="6858000"/>
          </a:xfrm>
          <a:prstGeom prst="rect">
            <a:avLst/>
          </a:prstGeom>
          <a:effectLst>
            <a:outerShdw blurRad="50800" dist="50800" dir="5400000" algn="ctr" rotWithShape="0">
              <a:srgbClr val="000000">
                <a:alpha val="15000"/>
              </a:srgbClr>
            </a:outerShdw>
          </a:effectLst>
        </p:spPr>
      </p:pic>
      <p:sp>
        <p:nvSpPr>
          <p:cNvPr id="14" name="Rectangle 13">
            <a:extLst>
              <a:ext uri="{FF2B5EF4-FFF2-40B4-BE49-F238E27FC236}">
                <a16:creationId xmlns:a16="http://schemas.microsoft.com/office/drawing/2014/main" id="{9B5F62EA-D622-DB43-9F2C-292BDD551767}"/>
              </a:ext>
            </a:extLst>
          </p:cNvPr>
          <p:cNvSpPr/>
          <p:nvPr userDrawn="1"/>
        </p:nvSpPr>
        <p:spPr>
          <a:xfrm>
            <a:off x="3862327" y="-11146"/>
            <a:ext cx="5362277" cy="6858000"/>
          </a:xfrm>
          <a:prstGeom prst="rect">
            <a:avLst/>
          </a:prstGeom>
          <a:gradFill>
            <a:gsLst>
              <a:gs pos="51000">
                <a:schemeClr val="bg1">
                  <a:alpha val="0"/>
                </a:schemeClr>
              </a:gs>
              <a:gs pos="99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6543465" y="1876844"/>
            <a:ext cx="5035407" cy="1148847"/>
          </a:xfrm>
          <a:prstGeom prst="rect">
            <a:avLst/>
          </a:prstGeom>
        </p:spPr>
        <p:txBody>
          <a:bodyPr anchor="b">
            <a:noAutofit/>
          </a:bodyPr>
          <a:lstStyle>
            <a:lvl1pPr algn="r">
              <a:defRPr sz="5400" b="0" i="0">
                <a:solidFill>
                  <a:srgbClr val="07529C"/>
                </a:solidFill>
                <a:latin typeface="+mj-lt"/>
                <a:cs typeface="Calibri" panose="020F0502020204030204" pitchFamily="34" charset="0"/>
              </a:defRPr>
            </a:lvl1pPr>
          </a:lstStyle>
          <a:p>
            <a:r>
              <a:rPr lang="en-US"/>
              <a:t>CLICK TO EDIT MASTER TITLE STYLE</a:t>
            </a:r>
          </a:p>
        </p:txBody>
      </p:sp>
      <p:sp>
        <p:nvSpPr>
          <p:cNvPr id="3" name="Subtitle 2"/>
          <p:cNvSpPr>
            <a:spLocks noGrp="1"/>
          </p:cNvSpPr>
          <p:nvPr>
            <p:ph type="subTitle" idx="1" hasCustomPrompt="1"/>
          </p:nvPr>
        </p:nvSpPr>
        <p:spPr>
          <a:xfrm>
            <a:off x="3862327" y="3429000"/>
            <a:ext cx="7705739" cy="469175"/>
          </a:xfrm>
          <a:prstGeom prst="rect">
            <a:avLst/>
          </a:prstGeom>
        </p:spPr>
        <p:txBody>
          <a:bodyPr>
            <a:noAutofit/>
          </a:bodyPr>
          <a:lstStyle>
            <a:lvl1pPr marL="0" indent="0" algn="r">
              <a:buNone/>
              <a:defRPr sz="2800" b="0" i="1">
                <a:solidFill>
                  <a:schemeClr val="tx1">
                    <a:lumMod val="75000"/>
                    <a:lumOff val="25000"/>
                  </a:schemeClr>
                </a:solidFill>
                <a:latin typeface="+mj-lt"/>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the Master subtitle style</a:t>
            </a:r>
          </a:p>
        </p:txBody>
      </p:sp>
      <p:sp>
        <p:nvSpPr>
          <p:cNvPr id="5" name="Rectangle 4">
            <a:extLst>
              <a:ext uri="{FF2B5EF4-FFF2-40B4-BE49-F238E27FC236}">
                <a16:creationId xmlns:a16="http://schemas.microsoft.com/office/drawing/2014/main" id="{63EEF62A-A302-3918-BD86-F9ECD0814DC7}"/>
              </a:ext>
            </a:extLst>
          </p:cNvPr>
          <p:cNvSpPr/>
          <p:nvPr userDrawn="1"/>
        </p:nvSpPr>
        <p:spPr>
          <a:xfrm>
            <a:off x="0" y="6767825"/>
            <a:ext cx="12192000" cy="10132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pic>
        <p:nvPicPr>
          <p:cNvPr id="6" name="Graphic 5">
            <a:extLst>
              <a:ext uri="{FF2B5EF4-FFF2-40B4-BE49-F238E27FC236}">
                <a16:creationId xmlns:a16="http://schemas.microsoft.com/office/drawing/2014/main" id="{825A7DCF-E45C-5746-E182-7A6086AA33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4320" y="356616"/>
            <a:ext cx="1708493" cy="854247"/>
          </a:xfrm>
          <a:prstGeom prst="rect">
            <a:avLst/>
          </a:prstGeom>
        </p:spPr>
      </p:pic>
    </p:spTree>
    <p:extLst>
      <p:ext uri="{BB962C8B-B14F-4D97-AF65-F5344CB8AC3E}">
        <p14:creationId xmlns:p14="http://schemas.microsoft.com/office/powerpoint/2010/main" val="206278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BBCE-B3A6-E359-249D-2E02F63B3DEB}"/>
              </a:ext>
            </a:extLst>
          </p:cNvPr>
          <p:cNvSpPr/>
          <p:nvPr userDrawn="1"/>
        </p:nvSpPr>
        <p:spPr>
          <a:xfrm>
            <a:off x="0" y="-1"/>
            <a:ext cx="12192000" cy="6858001"/>
          </a:xfrm>
          <a:prstGeom prst="rect">
            <a:avLst/>
          </a:prstGeom>
          <a:solidFill>
            <a:srgbClr val="005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Rectangle 15">
            <a:extLst>
              <a:ext uri="{FF2B5EF4-FFF2-40B4-BE49-F238E27FC236}">
                <a16:creationId xmlns:a16="http://schemas.microsoft.com/office/drawing/2014/main" id="{F8848F42-4795-D04B-BF95-6E08C9BB3857}"/>
              </a:ext>
            </a:extLst>
          </p:cNvPr>
          <p:cNvSpPr/>
          <p:nvPr userDrawn="1"/>
        </p:nvSpPr>
        <p:spPr>
          <a:xfrm flipV="1">
            <a:off x="0" y="-1"/>
            <a:ext cx="12192000" cy="17417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pic>
        <p:nvPicPr>
          <p:cNvPr id="6" name="Picture 5">
            <a:extLst>
              <a:ext uri="{FF2B5EF4-FFF2-40B4-BE49-F238E27FC236}">
                <a16:creationId xmlns:a16="http://schemas.microsoft.com/office/drawing/2014/main" id="{DCA0787A-847A-A71D-F57E-8FD41A28CDEB}"/>
              </a:ext>
            </a:extLst>
          </p:cNvPr>
          <p:cNvPicPr>
            <a:picLocks noChangeAspect="1"/>
          </p:cNvPicPr>
          <p:nvPr userDrawn="1"/>
        </p:nvPicPr>
        <p:blipFill>
          <a:blip r:embed="rId2"/>
          <a:stretch>
            <a:fillRect/>
          </a:stretch>
        </p:blipFill>
        <p:spPr>
          <a:xfrm>
            <a:off x="3247209" y="1950854"/>
            <a:ext cx="5697583" cy="2956292"/>
          </a:xfrm>
          <a:prstGeom prst="rect">
            <a:avLst/>
          </a:prstGeom>
        </p:spPr>
      </p:pic>
    </p:spTree>
    <p:extLst>
      <p:ext uri="{BB962C8B-B14F-4D97-AF65-F5344CB8AC3E}">
        <p14:creationId xmlns:p14="http://schemas.microsoft.com/office/powerpoint/2010/main" val="472497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07253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8848F42-4795-D04B-BF95-6E08C9BB3857}"/>
              </a:ext>
            </a:extLst>
          </p:cNvPr>
          <p:cNvSpPr/>
          <p:nvPr userDrawn="1"/>
        </p:nvSpPr>
        <p:spPr>
          <a:xfrm flipV="1">
            <a:off x="-125045" y="-32083"/>
            <a:ext cx="12426461" cy="7127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
        <p:nvSpPr>
          <p:cNvPr id="12" name="Rectangle 11">
            <a:extLst>
              <a:ext uri="{FF2B5EF4-FFF2-40B4-BE49-F238E27FC236}">
                <a16:creationId xmlns:a16="http://schemas.microsoft.com/office/drawing/2014/main" id="{846AD316-70FB-F64F-AA84-143D5BE308C9}"/>
              </a:ext>
            </a:extLst>
          </p:cNvPr>
          <p:cNvSpPr/>
          <p:nvPr userDrawn="1"/>
        </p:nvSpPr>
        <p:spPr>
          <a:xfrm>
            <a:off x="-1" y="4428990"/>
            <a:ext cx="12192000" cy="2559117"/>
          </a:xfrm>
          <a:prstGeom prst="rect">
            <a:avLst/>
          </a:prstGeom>
          <a:gradFill flip="none" rotWithShape="1">
            <a:gsLst>
              <a:gs pos="0">
                <a:srgbClr val="429FAC">
                  <a:alpha val="23000"/>
                </a:srgbClr>
              </a:gs>
              <a:gs pos="76000">
                <a:schemeClr val="bg1">
                  <a:alpha val="43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3476195" y="1453664"/>
            <a:ext cx="8367052" cy="3471961"/>
          </a:xfrm>
          <a:prstGeom prst="rect">
            <a:avLst/>
          </a:prstGeom>
        </p:spPr>
        <p:txBody>
          <a:bodyPr anchor="b"/>
          <a:lstStyle>
            <a:lvl1pPr algn="r">
              <a:defRPr sz="5867" b="0" i="0">
                <a:solidFill>
                  <a:srgbClr val="00519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348755" y="4925623"/>
            <a:ext cx="11494492" cy="451935"/>
          </a:xfrm>
          <a:prstGeom prst="rect">
            <a:avLst/>
          </a:prstGeom>
        </p:spPr>
        <p:txBody>
          <a:bodyPr>
            <a:normAutofit/>
          </a:bodyPr>
          <a:lstStyle>
            <a:lvl1pPr marL="0" indent="0" algn="r">
              <a:buNone/>
              <a:defRPr sz="3200" b="0" i="0">
                <a:solidFill>
                  <a:srgbClr val="07529C"/>
                </a:solidFill>
                <a:latin typeface="Arial" panose="020B0604020202020204" pitchFamily="34" charset="0"/>
                <a:cs typeface="Arial" panose="020B0604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grpSp>
        <p:nvGrpSpPr>
          <p:cNvPr id="11" name="Group 10">
            <a:extLst>
              <a:ext uri="{FF2B5EF4-FFF2-40B4-BE49-F238E27FC236}">
                <a16:creationId xmlns:a16="http://schemas.microsoft.com/office/drawing/2014/main" id="{FC10C0A0-47F2-104E-AAC5-6198D564B164}"/>
              </a:ext>
            </a:extLst>
          </p:cNvPr>
          <p:cNvGrpSpPr/>
          <p:nvPr userDrawn="1"/>
        </p:nvGrpSpPr>
        <p:grpSpPr>
          <a:xfrm>
            <a:off x="249190" y="-79343"/>
            <a:ext cx="2516553" cy="1579477"/>
            <a:chOff x="117231" y="-79342"/>
            <a:chExt cx="1887415" cy="1184608"/>
          </a:xfrm>
        </p:grpSpPr>
        <p:sp>
          <p:nvSpPr>
            <p:cNvPr id="13" name="Rectangle 12">
              <a:extLst>
                <a:ext uri="{FF2B5EF4-FFF2-40B4-BE49-F238E27FC236}">
                  <a16:creationId xmlns:a16="http://schemas.microsoft.com/office/drawing/2014/main" id="{85103CE4-6EB7-5747-8DC9-D8A0B57A00F1}"/>
                </a:ext>
              </a:extLst>
            </p:cNvPr>
            <p:cNvSpPr/>
            <p:nvPr userDrawn="1"/>
          </p:nvSpPr>
          <p:spPr>
            <a:xfrm>
              <a:off x="117231" y="-79342"/>
              <a:ext cx="1887415" cy="1184608"/>
            </a:xfrm>
            <a:prstGeom prst="rect">
              <a:avLst/>
            </a:prstGeom>
            <a:solidFill>
              <a:srgbClr val="005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4" name="Picture 13" descr="A picture containing drawing&#10;&#10;Description automatically generated">
              <a:extLst>
                <a:ext uri="{FF2B5EF4-FFF2-40B4-BE49-F238E27FC236}">
                  <a16:creationId xmlns:a16="http://schemas.microsoft.com/office/drawing/2014/main" id="{002D5C50-A381-854F-9DA5-EBFDA47AC5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181" y="121513"/>
              <a:ext cx="1514959" cy="759452"/>
            </a:xfrm>
            <a:prstGeom prst="rect">
              <a:avLst/>
            </a:prstGeom>
          </p:spPr>
        </p:pic>
      </p:grpSp>
    </p:spTree>
    <p:extLst>
      <p:ext uri="{BB962C8B-B14F-4D97-AF65-F5344CB8AC3E}">
        <p14:creationId xmlns:p14="http://schemas.microsoft.com/office/powerpoint/2010/main" val="351066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80518C-7754-3B4B-A78A-7F36F761A316}"/>
              </a:ext>
            </a:extLst>
          </p:cNvPr>
          <p:cNvSpPr/>
          <p:nvPr userDrawn="1"/>
        </p:nvSpPr>
        <p:spPr>
          <a:xfrm>
            <a:off x="-234461" y="-164123"/>
            <a:ext cx="12426461" cy="7061212"/>
          </a:xfrm>
          <a:prstGeom prst="rect">
            <a:avLst/>
          </a:prstGeom>
          <a:solidFill>
            <a:srgbClr val="005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01564F2-3305-434A-A3E0-67AE14EA714C}"/>
              </a:ext>
            </a:extLst>
          </p:cNvPr>
          <p:cNvSpPr/>
          <p:nvPr userDrawn="1"/>
        </p:nvSpPr>
        <p:spPr>
          <a:xfrm flipV="1">
            <a:off x="-234461" y="-164126"/>
            <a:ext cx="12535877" cy="164125"/>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
        <p:nvSpPr>
          <p:cNvPr id="2" name="Title 1"/>
          <p:cNvSpPr>
            <a:spLocks noGrp="1"/>
          </p:cNvSpPr>
          <p:nvPr>
            <p:ph type="ctrTitle" hasCustomPrompt="1"/>
          </p:nvPr>
        </p:nvSpPr>
        <p:spPr>
          <a:xfrm>
            <a:off x="-125045" y="2922659"/>
            <a:ext cx="12426460" cy="1792565"/>
          </a:xfrm>
          <a:prstGeom prst="rect">
            <a:avLst/>
          </a:prstGeom>
        </p:spPr>
        <p:txBody>
          <a:bodyPr anchor="b"/>
          <a:lstStyle>
            <a:lvl1pPr algn="ctr">
              <a:defRPr sz="5867"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348755" y="4715223"/>
            <a:ext cx="11494492" cy="451935"/>
          </a:xfrm>
          <a:prstGeom prst="rect">
            <a:avLst/>
          </a:prstGeom>
        </p:spPr>
        <p:txBody>
          <a:bodyPr>
            <a:normAutofit/>
          </a:bodyPr>
          <a:lstStyle>
            <a:lvl1pPr marL="0" indent="0" algn="ctr">
              <a:buNone/>
              <a:defRPr sz="3200" b="0" i="0">
                <a:solidFill>
                  <a:schemeClr val="bg1"/>
                </a:solidFill>
                <a:latin typeface="Arial" panose="020B0604020202020204" pitchFamily="34" charset="0"/>
                <a:cs typeface="Arial" panose="020B0604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pic>
        <p:nvPicPr>
          <p:cNvPr id="8" name="Picture 7" descr="A picture containing drawing&#10;&#10;Description automatically generated">
            <a:extLst>
              <a:ext uri="{FF2B5EF4-FFF2-40B4-BE49-F238E27FC236}">
                <a16:creationId xmlns:a16="http://schemas.microsoft.com/office/drawing/2014/main" id="{A18D3AF3-C01B-4D4C-80AB-97C99471F3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 y="313509"/>
            <a:ext cx="2851644" cy="1429535"/>
          </a:xfrm>
          <a:prstGeom prst="rect">
            <a:avLst/>
          </a:prstGeom>
        </p:spPr>
      </p:pic>
    </p:spTree>
    <p:extLst>
      <p:ext uri="{BB962C8B-B14F-4D97-AF65-F5344CB8AC3E}">
        <p14:creationId xmlns:p14="http://schemas.microsoft.com/office/powerpoint/2010/main" val="161002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3BF5A2-E794-AE43-B39C-7BEC3F13FF64}"/>
              </a:ext>
            </a:extLst>
          </p:cNvPr>
          <p:cNvSpPr/>
          <p:nvPr userDrawn="1"/>
        </p:nvSpPr>
        <p:spPr>
          <a:xfrm>
            <a:off x="0" y="4241420"/>
            <a:ext cx="12192000" cy="2559117"/>
          </a:xfrm>
          <a:prstGeom prst="rect">
            <a:avLst/>
          </a:prstGeom>
          <a:gradFill flip="none" rotWithShape="1">
            <a:gsLst>
              <a:gs pos="0">
                <a:srgbClr val="C0D730">
                  <a:alpha val="31000"/>
                </a:srgbClr>
              </a:gs>
              <a:gs pos="76000">
                <a:schemeClr val="bg1">
                  <a:alpha val="0"/>
                </a:schemeClr>
              </a:gs>
              <a:gs pos="99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37C8EBC9-3D51-6C41-A118-E21A6A1BAB4E}"/>
              </a:ext>
            </a:extLst>
          </p:cNvPr>
          <p:cNvSpPr>
            <a:spLocks noGrp="1"/>
          </p:cNvSpPr>
          <p:nvPr>
            <p:ph type="title" hasCustomPrompt="1"/>
          </p:nvPr>
        </p:nvSpPr>
        <p:spPr>
          <a:xfrm>
            <a:off x="619369" y="541803"/>
            <a:ext cx="10515600" cy="762625"/>
          </a:xfrm>
          <a:prstGeom prst="rect">
            <a:avLst/>
          </a:prstGeom>
        </p:spPr>
        <p:txBody>
          <a:bodyPr/>
          <a:lstStyle>
            <a:lvl1pPr>
              <a:defRPr sz="3200" b="0" i="0" spc="400">
                <a:solidFill>
                  <a:srgbClr val="00519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A5D7C4A7-5A16-BD48-A50B-2E696B92BC59}"/>
              </a:ext>
            </a:extLst>
          </p:cNvPr>
          <p:cNvSpPr/>
          <p:nvPr userDrawn="1"/>
        </p:nvSpPr>
        <p:spPr>
          <a:xfrm>
            <a:off x="0" y="6800537"/>
            <a:ext cx="12192000" cy="68004"/>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Content Placeholder 2">
            <a:extLst>
              <a:ext uri="{FF2B5EF4-FFF2-40B4-BE49-F238E27FC236}">
                <a16:creationId xmlns:a16="http://schemas.microsoft.com/office/drawing/2014/main" id="{7FC8C496-B0E0-BB44-B216-7FC01DDE7AF7}"/>
              </a:ext>
            </a:extLst>
          </p:cNvPr>
          <p:cNvSpPr>
            <a:spLocks noGrp="1"/>
          </p:cNvSpPr>
          <p:nvPr>
            <p:ph idx="1" hasCustomPrompt="1"/>
          </p:nvPr>
        </p:nvSpPr>
        <p:spPr>
          <a:xfrm>
            <a:off x="3159617" y="1993495"/>
            <a:ext cx="10515600" cy="4117975"/>
          </a:xfrm>
          <a:prstGeom prst="rect">
            <a:avLst/>
          </a:prstGeom>
        </p:spPr>
        <p:txBody>
          <a:bodyPr/>
          <a:lstStyle>
            <a:lvl1pPr>
              <a:defRPr b="0" i="0" baseline="0">
                <a:solidFill>
                  <a:schemeClr val="tx1">
                    <a:lumMod val="75000"/>
                    <a:lumOff val="25000"/>
                  </a:schemeClr>
                </a:solidFill>
                <a:latin typeface="Arial" panose="020B0604020202020204" pitchFamily="34" charset="0"/>
                <a:cs typeface="Arial" panose="020B0604020202020204" pitchFamily="34" charset="0"/>
              </a:defRPr>
            </a:lvl1pPr>
            <a:lvl2pPr>
              <a:defRPr b="0" i="0">
                <a:solidFill>
                  <a:schemeClr val="tx1">
                    <a:lumMod val="75000"/>
                    <a:lumOff val="25000"/>
                  </a:schemeClr>
                </a:solidFill>
                <a:latin typeface="Arial" panose="020B0604020202020204" pitchFamily="34" charset="0"/>
                <a:cs typeface="Arial" panose="020B0604020202020204" pitchFamily="34" charset="0"/>
              </a:defRPr>
            </a:lvl2pPr>
            <a:lvl3pPr>
              <a:defRPr b="0" i="0">
                <a:solidFill>
                  <a:schemeClr val="tx1">
                    <a:lumMod val="75000"/>
                    <a:lumOff val="25000"/>
                  </a:schemeClr>
                </a:solidFill>
                <a:latin typeface="Arial" panose="020B0604020202020204" pitchFamily="34" charset="0"/>
                <a:cs typeface="Arial" panose="020B0604020202020204" pitchFamily="34" charset="0"/>
              </a:defRPr>
            </a:lvl3pPr>
            <a:lvl4pPr>
              <a:defRPr b="0" i="0">
                <a:solidFill>
                  <a:schemeClr val="tx1">
                    <a:lumMod val="75000"/>
                    <a:lumOff val="25000"/>
                  </a:schemeClr>
                </a:solidFill>
                <a:latin typeface="Arial" panose="020B0604020202020204" pitchFamily="34" charset="0"/>
                <a:cs typeface="Arial" panose="020B0604020202020204" pitchFamily="34" charset="0"/>
              </a:defRPr>
            </a:lvl4pPr>
            <a:lvl5pPr>
              <a:defRPr b="0" i="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Text area</a:t>
            </a:r>
          </a:p>
          <a:p>
            <a:pPr lvl="0"/>
            <a:r>
              <a:rPr lang="en-US"/>
              <a:t>More text</a:t>
            </a:r>
          </a:p>
          <a:p>
            <a:pPr lvl="0"/>
            <a:r>
              <a:rPr lang="en-US"/>
              <a:t>More text</a:t>
            </a:r>
          </a:p>
        </p:txBody>
      </p:sp>
      <p:grpSp>
        <p:nvGrpSpPr>
          <p:cNvPr id="9" name="Group 8">
            <a:extLst>
              <a:ext uri="{FF2B5EF4-FFF2-40B4-BE49-F238E27FC236}">
                <a16:creationId xmlns:a16="http://schemas.microsoft.com/office/drawing/2014/main" id="{5F1FE403-4D61-114F-94E0-AA321D4081B4}"/>
              </a:ext>
            </a:extLst>
          </p:cNvPr>
          <p:cNvGrpSpPr/>
          <p:nvPr userDrawn="1"/>
        </p:nvGrpSpPr>
        <p:grpSpPr>
          <a:xfrm>
            <a:off x="-17437" y="5221062"/>
            <a:ext cx="2516553" cy="1579477"/>
            <a:chOff x="117231" y="-79342"/>
            <a:chExt cx="1887415" cy="1184608"/>
          </a:xfrm>
        </p:grpSpPr>
        <p:sp>
          <p:nvSpPr>
            <p:cNvPr id="10" name="Rectangle 9">
              <a:extLst>
                <a:ext uri="{FF2B5EF4-FFF2-40B4-BE49-F238E27FC236}">
                  <a16:creationId xmlns:a16="http://schemas.microsoft.com/office/drawing/2014/main" id="{1BB08D4A-F33B-2B47-9165-B07A443808C5}"/>
                </a:ext>
              </a:extLst>
            </p:cNvPr>
            <p:cNvSpPr/>
            <p:nvPr userDrawn="1"/>
          </p:nvSpPr>
          <p:spPr>
            <a:xfrm>
              <a:off x="117231" y="-79342"/>
              <a:ext cx="1887415" cy="1184608"/>
            </a:xfrm>
            <a:prstGeom prst="rect">
              <a:avLst/>
            </a:prstGeom>
            <a:solidFill>
              <a:srgbClr val="005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1" name="Picture 10" descr="A picture containing drawing&#10;&#10;Description automatically generated">
              <a:extLst>
                <a:ext uri="{FF2B5EF4-FFF2-40B4-BE49-F238E27FC236}">
                  <a16:creationId xmlns:a16="http://schemas.microsoft.com/office/drawing/2014/main" id="{200D6A7E-BB09-3445-AD28-1ECE83123D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181" y="121513"/>
              <a:ext cx="1514959" cy="759452"/>
            </a:xfrm>
            <a:prstGeom prst="rect">
              <a:avLst/>
            </a:prstGeom>
          </p:spPr>
        </p:pic>
      </p:grpSp>
    </p:spTree>
    <p:extLst>
      <p:ext uri="{BB962C8B-B14F-4D97-AF65-F5344CB8AC3E}">
        <p14:creationId xmlns:p14="http://schemas.microsoft.com/office/powerpoint/2010/main" val="262397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20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2000"/>
                                        <p:tgtEl>
                                          <p:spTgt spid="8">
                                            <p:txEl>
                                              <p:pRg st="2" end="2"/>
                                            </p:txEl>
                                          </p:spTgt>
                                        </p:tgtEl>
                                      </p:cBhvr>
                                    </p:animEffect>
                                  </p:childTnLst>
                                </p:cTn>
                              </p:par>
                              <p:par>
                                <p:cTn id="14" presetID="2"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DC1986-9ED2-B746-A065-1F49D9C2511D}"/>
              </a:ext>
            </a:extLst>
          </p:cNvPr>
          <p:cNvSpPr/>
          <p:nvPr userDrawn="1"/>
        </p:nvSpPr>
        <p:spPr>
          <a:xfrm>
            <a:off x="0" y="4241420"/>
            <a:ext cx="12192000" cy="2559117"/>
          </a:xfrm>
          <a:prstGeom prst="rect">
            <a:avLst/>
          </a:prstGeom>
          <a:gradFill flip="none" rotWithShape="1">
            <a:gsLst>
              <a:gs pos="0">
                <a:srgbClr val="429FAC">
                  <a:alpha val="23000"/>
                </a:srgbClr>
              </a:gs>
              <a:gs pos="76000">
                <a:schemeClr val="bg1">
                  <a:alpha val="43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A5D7C4A7-5A16-BD48-A50B-2E696B92BC59}"/>
              </a:ext>
            </a:extLst>
          </p:cNvPr>
          <p:cNvSpPr/>
          <p:nvPr userDrawn="1"/>
        </p:nvSpPr>
        <p:spPr>
          <a:xfrm>
            <a:off x="0" y="6800537"/>
            <a:ext cx="12192000" cy="68004"/>
          </a:xfrm>
          <a:prstGeom prst="rect">
            <a:avLst/>
          </a:prstGeom>
          <a:solidFill>
            <a:srgbClr val="429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Content Placeholder 2">
            <a:extLst>
              <a:ext uri="{FF2B5EF4-FFF2-40B4-BE49-F238E27FC236}">
                <a16:creationId xmlns:a16="http://schemas.microsoft.com/office/drawing/2014/main" id="{27CF0AA8-2D04-0E45-ADAC-98AC56C0CC16}"/>
              </a:ext>
            </a:extLst>
          </p:cNvPr>
          <p:cNvSpPr>
            <a:spLocks noGrp="1"/>
          </p:cNvSpPr>
          <p:nvPr>
            <p:ph idx="1" hasCustomPrompt="1"/>
          </p:nvPr>
        </p:nvSpPr>
        <p:spPr>
          <a:xfrm>
            <a:off x="3159617" y="1993495"/>
            <a:ext cx="10515600" cy="4117975"/>
          </a:xfrm>
          <a:prstGeom prst="rect">
            <a:avLst/>
          </a:prstGeom>
        </p:spPr>
        <p:txBody>
          <a:bodyPr/>
          <a:lstStyle>
            <a:lvl1pPr>
              <a:defRPr b="0" i="0">
                <a:solidFill>
                  <a:schemeClr val="tx1">
                    <a:lumMod val="75000"/>
                    <a:lumOff val="25000"/>
                  </a:schemeClr>
                </a:solidFill>
                <a:latin typeface="Arial" panose="020B0604020202020204" pitchFamily="34" charset="0"/>
                <a:cs typeface="Arial" panose="020B0604020202020204" pitchFamily="34" charset="0"/>
              </a:defRPr>
            </a:lvl1pPr>
            <a:lvl2pPr>
              <a:defRPr b="0" i="0" baseline="0">
                <a:solidFill>
                  <a:schemeClr val="tx1">
                    <a:lumMod val="75000"/>
                    <a:lumOff val="25000"/>
                  </a:schemeClr>
                </a:solidFill>
                <a:latin typeface="Arial" panose="020B0604020202020204" pitchFamily="34" charset="0"/>
                <a:cs typeface="Arial" panose="020B0604020202020204" pitchFamily="34" charset="0"/>
              </a:defRPr>
            </a:lvl2pPr>
            <a:lvl3pPr>
              <a:defRPr b="0" i="0">
                <a:solidFill>
                  <a:schemeClr val="tx1">
                    <a:lumMod val="75000"/>
                    <a:lumOff val="25000"/>
                  </a:schemeClr>
                </a:solidFill>
                <a:latin typeface="Arial" panose="020B0604020202020204" pitchFamily="34" charset="0"/>
                <a:cs typeface="Arial" panose="020B0604020202020204" pitchFamily="34" charset="0"/>
              </a:defRPr>
            </a:lvl3pPr>
            <a:lvl4pPr>
              <a:defRPr b="0" i="0">
                <a:solidFill>
                  <a:schemeClr val="tx1">
                    <a:lumMod val="75000"/>
                    <a:lumOff val="25000"/>
                  </a:schemeClr>
                </a:solidFill>
                <a:latin typeface="Arial" panose="020B0604020202020204" pitchFamily="34" charset="0"/>
                <a:cs typeface="Arial" panose="020B0604020202020204" pitchFamily="34" charset="0"/>
              </a:defRPr>
            </a:lvl4pPr>
            <a:lvl5pPr>
              <a:defRPr b="0" i="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Text area</a:t>
            </a:r>
          </a:p>
          <a:p>
            <a:pPr lvl="1"/>
            <a:r>
              <a:rPr lang="en-US"/>
              <a:t>text area</a:t>
            </a:r>
          </a:p>
        </p:txBody>
      </p:sp>
      <p:sp>
        <p:nvSpPr>
          <p:cNvPr id="10" name="Title 1">
            <a:extLst>
              <a:ext uri="{FF2B5EF4-FFF2-40B4-BE49-F238E27FC236}">
                <a16:creationId xmlns:a16="http://schemas.microsoft.com/office/drawing/2014/main" id="{D93AF862-8D9A-4340-9CD6-D2203685A725}"/>
              </a:ext>
            </a:extLst>
          </p:cNvPr>
          <p:cNvSpPr>
            <a:spLocks noGrp="1"/>
          </p:cNvSpPr>
          <p:nvPr>
            <p:ph type="title" hasCustomPrompt="1"/>
          </p:nvPr>
        </p:nvSpPr>
        <p:spPr>
          <a:xfrm>
            <a:off x="619369" y="541803"/>
            <a:ext cx="10515600" cy="762625"/>
          </a:xfrm>
          <a:prstGeom prst="rect">
            <a:avLst/>
          </a:prstGeom>
        </p:spPr>
        <p:txBody>
          <a:bodyPr/>
          <a:lstStyle>
            <a:lvl1pPr>
              <a:defRPr sz="3200" b="0" i="0" spc="400">
                <a:solidFill>
                  <a:srgbClr val="00519B"/>
                </a:solidFill>
                <a:latin typeface="Arial" panose="020B0604020202020204" pitchFamily="34" charset="0"/>
                <a:cs typeface="Arial" panose="020B0604020202020204" pitchFamily="34" charset="0"/>
              </a:defRPr>
            </a:lvl1pPr>
          </a:lstStyle>
          <a:p>
            <a:r>
              <a:rPr lang="en-US"/>
              <a:t>CLICK TO EDIT MASTER TITLE STYLE</a:t>
            </a:r>
          </a:p>
        </p:txBody>
      </p:sp>
      <p:pic>
        <p:nvPicPr>
          <p:cNvPr id="11" name="Picture 10" descr="A close up of a sign&#10;&#10;Description automatically generated">
            <a:extLst>
              <a:ext uri="{FF2B5EF4-FFF2-40B4-BE49-F238E27FC236}">
                <a16:creationId xmlns:a16="http://schemas.microsoft.com/office/drawing/2014/main" id="{76C961AF-D23F-5C49-8962-29C502944F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 y="5486400"/>
            <a:ext cx="2033667" cy="1016833"/>
          </a:xfrm>
          <a:prstGeom prst="rect">
            <a:avLst/>
          </a:prstGeom>
        </p:spPr>
      </p:pic>
    </p:spTree>
    <p:extLst>
      <p:ext uri="{BB962C8B-B14F-4D97-AF65-F5344CB8AC3E}">
        <p14:creationId xmlns:p14="http://schemas.microsoft.com/office/powerpoint/2010/main" val="354088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000"/>
                        <p:tgtEl>
                          <p:spTgt spid="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000"/>
                        <p:tgtEl>
                          <p:spTgt spid="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000"/>
                        <p:tgtEl>
                          <p:spTgt spid="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000"/>
                        <p:tgtEl>
                          <p:spTgt spid="9"/>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000"/>
                        <p:tgtEl>
                          <p:spTgt spid="9"/>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7C8534-0EB6-D94A-8322-E0376624A03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0289952" cy="6859967"/>
          </a:xfrm>
          <a:prstGeom prst="rect">
            <a:avLst/>
          </a:prstGeom>
        </p:spPr>
      </p:pic>
      <p:sp>
        <p:nvSpPr>
          <p:cNvPr id="14" name="Rectangle 13">
            <a:extLst>
              <a:ext uri="{FF2B5EF4-FFF2-40B4-BE49-F238E27FC236}">
                <a16:creationId xmlns:a16="http://schemas.microsoft.com/office/drawing/2014/main" id="{9B5F62EA-D622-DB43-9F2C-292BDD551767}"/>
              </a:ext>
            </a:extLst>
          </p:cNvPr>
          <p:cNvSpPr/>
          <p:nvPr userDrawn="1"/>
        </p:nvSpPr>
        <p:spPr>
          <a:xfrm>
            <a:off x="1" y="0"/>
            <a:ext cx="10289951" cy="6858000"/>
          </a:xfrm>
          <a:prstGeom prst="rect">
            <a:avLst/>
          </a:prstGeom>
          <a:gradFill>
            <a:gsLst>
              <a:gs pos="21000">
                <a:schemeClr val="bg1">
                  <a:alpha val="0"/>
                </a:schemeClr>
              </a:gs>
              <a:gs pos="92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6874515" y="1460360"/>
            <a:ext cx="5035407" cy="1148847"/>
          </a:xfrm>
          <a:prstGeom prst="rect">
            <a:avLst/>
          </a:prstGeom>
        </p:spPr>
        <p:txBody>
          <a:bodyPr anchor="b">
            <a:normAutofit/>
          </a:bodyPr>
          <a:lstStyle>
            <a:lvl1pPr algn="r">
              <a:defRPr sz="5867" b="0" i="0">
                <a:solidFill>
                  <a:srgbClr val="07529C"/>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4204183" y="2609207"/>
            <a:ext cx="7705739" cy="469175"/>
          </a:xfrm>
          <a:prstGeom prst="rect">
            <a:avLst/>
          </a:prstGeom>
        </p:spPr>
        <p:txBody>
          <a:bodyPr>
            <a:normAutofit/>
          </a:bodyPr>
          <a:lstStyle>
            <a:lvl1pPr marL="0" indent="0" algn="r">
              <a:buNone/>
              <a:defRPr sz="3200" b="0" i="1">
                <a:solidFill>
                  <a:srgbClr val="C0D730"/>
                </a:solidFill>
                <a:latin typeface="Calibri" panose="020F0502020204030204" pitchFamily="34" charset="0"/>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pic>
        <p:nvPicPr>
          <p:cNvPr id="8" name="Picture 7" descr="A close up of a sign&#10;&#10;Description automatically generated">
            <a:extLst>
              <a:ext uri="{FF2B5EF4-FFF2-40B4-BE49-F238E27FC236}">
                <a16:creationId xmlns:a16="http://schemas.microsoft.com/office/drawing/2014/main" id="{7953AF19-3C7B-6844-87F4-3A966DE6EF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320" y="274320"/>
            <a:ext cx="2033667" cy="1016833"/>
          </a:xfrm>
          <a:prstGeom prst="rect">
            <a:avLst/>
          </a:prstGeom>
        </p:spPr>
      </p:pic>
    </p:spTree>
    <p:extLst>
      <p:ext uri="{BB962C8B-B14F-4D97-AF65-F5344CB8AC3E}">
        <p14:creationId xmlns:p14="http://schemas.microsoft.com/office/powerpoint/2010/main" val="3231536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7C8534-0EB6-D94A-8322-E0376624A033}"/>
              </a:ext>
            </a:extLst>
          </p:cNvPr>
          <p:cNvPicPr>
            <a:picLocks noChangeAspect="1"/>
          </p:cNvPicPr>
          <p:nvPr userDrawn="1"/>
        </p:nvPicPr>
        <p:blipFill>
          <a:blip r:embed="rId2" cstate="print">
            <a:alphaModFix amt="35000"/>
            <a:extLst>
              <a:ext uri="{28A0092B-C50C-407E-A947-70E740481C1C}">
                <a14:useLocalDpi xmlns:a14="http://schemas.microsoft.com/office/drawing/2010/main" val="0"/>
              </a:ext>
            </a:extLst>
          </a:blip>
          <a:srcRect/>
          <a:stretch/>
        </p:blipFill>
        <p:spPr>
          <a:xfrm>
            <a:off x="-536027" y="0"/>
            <a:ext cx="10289950" cy="6859967"/>
          </a:xfrm>
          <a:prstGeom prst="rect">
            <a:avLst/>
          </a:prstGeom>
        </p:spPr>
      </p:pic>
      <p:sp>
        <p:nvSpPr>
          <p:cNvPr id="14" name="Rectangle 13">
            <a:extLst>
              <a:ext uri="{FF2B5EF4-FFF2-40B4-BE49-F238E27FC236}">
                <a16:creationId xmlns:a16="http://schemas.microsoft.com/office/drawing/2014/main" id="{9B5F62EA-D622-DB43-9F2C-292BDD551767}"/>
              </a:ext>
            </a:extLst>
          </p:cNvPr>
          <p:cNvSpPr/>
          <p:nvPr userDrawn="1"/>
        </p:nvSpPr>
        <p:spPr>
          <a:xfrm>
            <a:off x="91805" y="0"/>
            <a:ext cx="10289951" cy="6858000"/>
          </a:xfrm>
          <a:prstGeom prst="rect">
            <a:avLst/>
          </a:prstGeom>
          <a:gradFill>
            <a:gsLst>
              <a:gs pos="21000">
                <a:schemeClr val="bg1">
                  <a:alpha val="0"/>
                </a:schemeClr>
              </a:gs>
              <a:gs pos="92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6930786" y="1460360"/>
            <a:ext cx="5035407" cy="1148847"/>
          </a:xfrm>
          <a:prstGeom prst="rect">
            <a:avLst/>
          </a:prstGeom>
        </p:spPr>
        <p:txBody>
          <a:bodyPr anchor="b">
            <a:normAutofit/>
          </a:bodyPr>
          <a:lstStyle>
            <a:lvl1pPr algn="r">
              <a:defRPr sz="5867" b="0" i="0">
                <a:solidFill>
                  <a:srgbClr val="07529C"/>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4260454" y="2609207"/>
            <a:ext cx="7705739" cy="469175"/>
          </a:xfrm>
          <a:prstGeom prst="rect">
            <a:avLst/>
          </a:prstGeom>
        </p:spPr>
        <p:txBody>
          <a:bodyPr>
            <a:normAutofit/>
          </a:bodyPr>
          <a:lstStyle>
            <a:lvl1pPr marL="0" indent="0" algn="r">
              <a:buNone/>
              <a:defRPr sz="3200" b="0" i="1">
                <a:solidFill>
                  <a:srgbClr val="C0D730"/>
                </a:solidFill>
                <a:latin typeface="Calibri" panose="020F0502020204030204" pitchFamily="34" charset="0"/>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pic>
        <p:nvPicPr>
          <p:cNvPr id="8" name="Picture 7" descr="A close up of a sign&#10;&#10;Description automatically generated">
            <a:extLst>
              <a:ext uri="{FF2B5EF4-FFF2-40B4-BE49-F238E27FC236}">
                <a16:creationId xmlns:a16="http://schemas.microsoft.com/office/drawing/2014/main" id="{7953AF19-3C7B-6844-87F4-3A966DE6EF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320" y="274320"/>
            <a:ext cx="2033667" cy="1016833"/>
          </a:xfrm>
          <a:prstGeom prst="rect">
            <a:avLst/>
          </a:prstGeom>
        </p:spPr>
      </p:pic>
    </p:spTree>
    <p:extLst>
      <p:ext uri="{BB962C8B-B14F-4D97-AF65-F5344CB8AC3E}">
        <p14:creationId xmlns:p14="http://schemas.microsoft.com/office/powerpoint/2010/main" val="1803469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6_Title Sl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7C8534-0EB6-D94A-8322-E0376624A033}"/>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l="24062"/>
          <a:stretch/>
        </p:blipFill>
        <p:spPr>
          <a:xfrm>
            <a:off x="0" y="0"/>
            <a:ext cx="7814036" cy="6859966"/>
          </a:xfrm>
          <a:prstGeom prst="rect">
            <a:avLst/>
          </a:prstGeom>
        </p:spPr>
      </p:pic>
      <p:sp>
        <p:nvSpPr>
          <p:cNvPr id="14" name="Rectangle 13">
            <a:extLst>
              <a:ext uri="{FF2B5EF4-FFF2-40B4-BE49-F238E27FC236}">
                <a16:creationId xmlns:a16="http://schemas.microsoft.com/office/drawing/2014/main" id="{9B5F62EA-D622-DB43-9F2C-292BDD551767}"/>
              </a:ext>
            </a:extLst>
          </p:cNvPr>
          <p:cNvSpPr/>
          <p:nvPr userDrawn="1"/>
        </p:nvSpPr>
        <p:spPr>
          <a:xfrm>
            <a:off x="-400564" y="0"/>
            <a:ext cx="10289951" cy="6858000"/>
          </a:xfrm>
          <a:prstGeom prst="rect">
            <a:avLst/>
          </a:prstGeom>
          <a:gradFill>
            <a:gsLst>
              <a:gs pos="21000">
                <a:schemeClr val="bg1">
                  <a:alpha val="0"/>
                </a:schemeClr>
              </a:gs>
              <a:gs pos="92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6733839" y="1589891"/>
            <a:ext cx="5035407" cy="1148847"/>
          </a:xfrm>
          <a:prstGeom prst="rect">
            <a:avLst/>
          </a:prstGeom>
        </p:spPr>
        <p:txBody>
          <a:bodyPr anchor="b">
            <a:normAutofit/>
          </a:bodyPr>
          <a:lstStyle>
            <a:lvl1pPr algn="r">
              <a:defRPr sz="5867" b="0" i="0">
                <a:solidFill>
                  <a:srgbClr val="07529C"/>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4063507" y="2738738"/>
            <a:ext cx="7705739" cy="469175"/>
          </a:xfrm>
          <a:prstGeom prst="rect">
            <a:avLst/>
          </a:prstGeom>
        </p:spPr>
        <p:txBody>
          <a:bodyPr>
            <a:normAutofit/>
          </a:bodyPr>
          <a:lstStyle>
            <a:lvl1pPr marL="0" indent="0" algn="r">
              <a:buNone/>
              <a:defRPr sz="3200" b="0" i="1">
                <a:solidFill>
                  <a:srgbClr val="C0D730"/>
                </a:solidFill>
                <a:latin typeface="Calibri" panose="020F0502020204030204" pitchFamily="34" charset="0"/>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pic>
        <p:nvPicPr>
          <p:cNvPr id="8" name="Picture 7" descr="A close up of a sign&#10;&#10;Description automatically generated">
            <a:extLst>
              <a:ext uri="{FF2B5EF4-FFF2-40B4-BE49-F238E27FC236}">
                <a16:creationId xmlns:a16="http://schemas.microsoft.com/office/drawing/2014/main" id="{7953AF19-3C7B-6844-87F4-3A966DE6EF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320" y="274320"/>
            <a:ext cx="2033667" cy="1016833"/>
          </a:xfrm>
          <a:prstGeom prst="rect">
            <a:avLst/>
          </a:prstGeom>
        </p:spPr>
      </p:pic>
    </p:spTree>
    <p:extLst>
      <p:ext uri="{BB962C8B-B14F-4D97-AF65-F5344CB8AC3E}">
        <p14:creationId xmlns:p14="http://schemas.microsoft.com/office/powerpoint/2010/main" val="3158945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7C8534-0EB6-D94A-8322-E0376624A033}"/>
              </a:ext>
            </a:extLst>
          </p:cNvPr>
          <p:cNvPicPr>
            <a:picLocks noChangeAspect="1"/>
          </p:cNvPicPr>
          <p:nvPr userDrawn="1"/>
        </p:nvPicPr>
        <p:blipFill>
          <a:blip r:embed="rId2" cstate="print">
            <a:alphaModFix amt="20000"/>
            <a:extLst>
              <a:ext uri="{28A0092B-C50C-407E-A947-70E740481C1C}">
                <a14:useLocalDpi xmlns:a14="http://schemas.microsoft.com/office/drawing/2010/main" val="0"/>
              </a:ext>
            </a:extLst>
          </a:blip>
          <a:srcRect l="11984" r="11984"/>
          <a:stretch/>
        </p:blipFill>
        <p:spPr>
          <a:xfrm>
            <a:off x="-703385" y="0"/>
            <a:ext cx="7814036" cy="6859966"/>
          </a:xfrm>
          <a:prstGeom prst="rect">
            <a:avLst/>
          </a:prstGeom>
        </p:spPr>
      </p:pic>
      <p:sp>
        <p:nvSpPr>
          <p:cNvPr id="14" name="Rectangle 13">
            <a:extLst>
              <a:ext uri="{FF2B5EF4-FFF2-40B4-BE49-F238E27FC236}">
                <a16:creationId xmlns:a16="http://schemas.microsoft.com/office/drawing/2014/main" id="{9B5F62EA-D622-DB43-9F2C-292BDD551767}"/>
              </a:ext>
            </a:extLst>
          </p:cNvPr>
          <p:cNvSpPr/>
          <p:nvPr userDrawn="1"/>
        </p:nvSpPr>
        <p:spPr>
          <a:xfrm>
            <a:off x="-1941343" y="0"/>
            <a:ext cx="10289951" cy="6858000"/>
          </a:xfrm>
          <a:prstGeom prst="rect">
            <a:avLst/>
          </a:prstGeom>
          <a:gradFill>
            <a:gsLst>
              <a:gs pos="21000">
                <a:schemeClr val="bg1">
                  <a:alpha val="0"/>
                </a:schemeClr>
              </a:gs>
              <a:gs pos="92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6733839" y="1589891"/>
            <a:ext cx="5035407" cy="1148847"/>
          </a:xfrm>
          <a:prstGeom prst="rect">
            <a:avLst/>
          </a:prstGeom>
        </p:spPr>
        <p:txBody>
          <a:bodyPr anchor="b">
            <a:normAutofit/>
          </a:bodyPr>
          <a:lstStyle>
            <a:lvl1pPr algn="r">
              <a:defRPr sz="5867" b="0" i="0">
                <a:solidFill>
                  <a:srgbClr val="07529C"/>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4063507" y="2738738"/>
            <a:ext cx="7705739" cy="469175"/>
          </a:xfrm>
          <a:prstGeom prst="rect">
            <a:avLst/>
          </a:prstGeom>
        </p:spPr>
        <p:txBody>
          <a:bodyPr>
            <a:normAutofit/>
          </a:bodyPr>
          <a:lstStyle>
            <a:lvl1pPr marL="0" indent="0" algn="r">
              <a:buNone/>
              <a:defRPr sz="3200" b="0" i="1">
                <a:solidFill>
                  <a:srgbClr val="C0D730"/>
                </a:solidFill>
                <a:latin typeface="Calibri" panose="020F0502020204030204" pitchFamily="34" charset="0"/>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pic>
        <p:nvPicPr>
          <p:cNvPr id="8" name="Picture 7" descr="A close up of a sign&#10;&#10;Description automatically generated">
            <a:extLst>
              <a:ext uri="{FF2B5EF4-FFF2-40B4-BE49-F238E27FC236}">
                <a16:creationId xmlns:a16="http://schemas.microsoft.com/office/drawing/2014/main" id="{7953AF19-3C7B-6844-87F4-3A966DE6EF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320" y="274320"/>
            <a:ext cx="2033667" cy="1016833"/>
          </a:xfrm>
          <a:prstGeom prst="rect">
            <a:avLst/>
          </a:prstGeom>
        </p:spPr>
      </p:pic>
    </p:spTree>
    <p:extLst>
      <p:ext uri="{BB962C8B-B14F-4D97-AF65-F5344CB8AC3E}">
        <p14:creationId xmlns:p14="http://schemas.microsoft.com/office/powerpoint/2010/main" val="1775240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7C8534-0EB6-D94A-8322-E0376624A033}"/>
              </a:ext>
            </a:extLst>
          </p:cNvPr>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0" y="0"/>
            <a:ext cx="10289952" cy="6859967"/>
          </a:xfrm>
          <a:prstGeom prst="rect">
            <a:avLst/>
          </a:prstGeom>
        </p:spPr>
      </p:pic>
      <p:sp>
        <p:nvSpPr>
          <p:cNvPr id="14" name="Rectangle 13">
            <a:extLst>
              <a:ext uri="{FF2B5EF4-FFF2-40B4-BE49-F238E27FC236}">
                <a16:creationId xmlns:a16="http://schemas.microsoft.com/office/drawing/2014/main" id="{9B5F62EA-D622-DB43-9F2C-292BDD551767}"/>
              </a:ext>
            </a:extLst>
          </p:cNvPr>
          <p:cNvSpPr/>
          <p:nvPr userDrawn="1"/>
        </p:nvSpPr>
        <p:spPr>
          <a:xfrm>
            <a:off x="186763" y="0"/>
            <a:ext cx="10289951" cy="6858000"/>
          </a:xfrm>
          <a:prstGeom prst="rect">
            <a:avLst/>
          </a:prstGeom>
          <a:gradFill>
            <a:gsLst>
              <a:gs pos="21000">
                <a:schemeClr val="bg1">
                  <a:alpha val="0"/>
                </a:schemeClr>
              </a:gs>
              <a:gs pos="92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6969830" y="1460360"/>
            <a:ext cx="5035407" cy="1148847"/>
          </a:xfrm>
          <a:prstGeom prst="rect">
            <a:avLst/>
          </a:prstGeom>
        </p:spPr>
        <p:txBody>
          <a:bodyPr anchor="b">
            <a:normAutofit/>
          </a:bodyPr>
          <a:lstStyle>
            <a:lvl1pPr algn="r">
              <a:defRPr sz="5867" b="0" i="0">
                <a:solidFill>
                  <a:srgbClr val="07529C"/>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4299498" y="2609207"/>
            <a:ext cx="7705739" cy="469175"/>
          </a:xfrm>
          <a:prstGeom prst="rect">
            <a:avLst/>
          </a:prstGeom>
        </p:spPr>
        <p:txBody>
          <a:bodyPr>
            <a:normAutofit/>
          </a:bodyPr>
          <a:lstStyle>
            <a:lvl1pPr marL="0" indent="0" algn="r">
              <a:buNone/>
              <a:defRPr sz="3200" b="0" i="1">
                <a:solidFill>
                  <a:srgbClr val="C0D730"/>
                </a:solidFill>
                <a:latin typeface="Calibri" panose="020F0502020204030204" pitchFamily="34" charset="0"/>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pic>
        <p:nvPicPr>
          <p:cNvPr id="8" name="Picture 7" descr="A close up of a sign&#10;&#10;Description automatically generated">
            <a:extLst>
              <a:ext uri="{FF2B5EF4-FFF2-40B4-BE49-F238E27FC236}">
                <a16:creationId xmlns:a16="http://schemas.microsoft.com/office/drawing/2014/main" id="{7953AF19-3C7B-6844-87F4-3A966DE6EF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320" y="274320"/>
            <a:ext cx="2033667" cy="1016833"/>
          </a:xfrm>
          <a:prstGeom prst="rect">
            <a:avLst/>
          </a:prstGeom>
        </p:spPr>
      </p:pic>
    </p:spTree>
    <p:extLst>
      <p:ext uri="{BB962C8B-B14F-4D97-AF65-F5344CB8AC3E}">
        <p14:creationId xmlns:p14="http://schemas.microsoft.com/office/powerpoint/2010/main" val="7450487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2035" y="793992"/>
            <a:ext cx="11207930" cy="1148847"/>
          </a:xfrm>
          <a:prstGeom prst="rect">
            <a:avLst/>
          </a:prstGeom>
        </p:spPr>
        <p:txBody>
          <a:bodyPr anchor="b">
            <a:normAutofit/>
          </a:bodyPr>
          <a:lstStyle>
            <a:lvl1pPr algn="r">
              <a:defRPr sz="5867" b="0" i="0">
                <a:solidFill>
                  <a:srgbClr val="07529C"/>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3802231" y="1946910"/>
            <a:ext cx="7897734" cy="469175"/>
          </a:xfrm>
          <a:prstGeom prst="rect">
            <a:avLst/>
          </a:prstGeom>
        </p:spPr>
        <p:txBody>
          <a:bodyPr>
            <a:normAutofit/>
          </a:bodyPr>
          <a:lstStyle>
            <a:lvl1pPr marL="0" indent="0" algn="r">
              <a:buNone/>
              <a:defRPr sz="3200" b="0" i="1">
                <a:solidFill>
                  <a:srgbClr val="C0D730"/>
                </a:solidFill>
                <a:latin typeface="Calibri" panose="020F0502020204030204" pitchFamily="34" charset="0"/>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pic>
        <p:nvPicPr>
          <p:cNvPr id="8" name="Picture 7" descr="A close up of a sign&#10;&#10;Description automatically generated">
            <a:extLst>
              <a:ext uri="{FF2B5EF4-FFF2-40B4-BE49-F238E27FC236}">
                <a16:creationId xmlns:a16="http://schemas.microsoft.com/office/drawing/2014/main" id="{7953AF19-3C7B-6844-87F4-3A966DE6EF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035" y="4689565"/>
            <a:ext cx="3661268" cy="1830633"/>
          </a:xfrm>
          <a:prstGeom prst="rect">
            <a:avLst/>
          </a:prstGeom>
        </p:spPr>
      </p:pic>
    </p:spTree>
    <p:extLst>
      <p:ext uri="{BB962C8B-B14F-4D97-AF65-F5344CB8AC3E}">
        <p14:creationId xmlns:p14="http://schemas.microsoft.com/office/powerpoint/2010/main" val="135411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8755" y="4715223"/>
            <a:ext cx="11494492" cy="451935"/>
          </a:xfrm>
          <a:prstGeom prst="rect">
            <a:avLst/>
          </a:prstGeom>
        </p:spPr>
        <p:txBody>
          <a:bodyPr>
            <a:normAutofit/>
          </a:bodyPr>
          <a:lstStyle>
            <a:lvl1pPr marL="0" indent="0" algn="ctr">
              <a:buNone/>
              <a:defRPr sz="3200" b="0" i="0">
                <a:solidFill>
                  <a:schemeClr val="bg1"/>
                </a:solidFill>
                <a:latin typeface="Arial" panose="020B0604020202020204" pitchFamily="34" charset="0"/>
                <a:cs typeface="Arial" panose="020B0604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Tree>
    <p:extLst>
      <p:ext uri="{BB962C8B-B14F-4D97-AF65-F5344CB8AC3E}">
        <p14:creationId xmlns:p14="http://schemas.microsoft.com/office/powerpoint/2010/main" val="2619619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159617" y="1993495"/>
            <a:ext cx="10515600" cy="4117975"/>
          </a:xfrm>
          <a:prstGeom prst="rect">
            <a:avLst/>
          </a:prstGeom>
        </p:spPr>
        <p:txBody>
          <a:bodyPr/>
          <a:lstStyle>
            <a:lvl1pPr>
              <a:defRPr b="0" i="0" baseline="0">
                <a:solidFill>
                  <a:schemeClr val="tx1">
                    <a:lumMod val="75000"/>
                    <a:lumOff val="25000"/>
                  </a:schemeClr>
                </a:solidFill>
                <a:latin typeface="Arial" panose="020B0604020202020204" pitchFamily="34" charset="0"/>
                <a:cs typeface="Arial" panose="020B0604020202020204" pitchFamily="34" charset="0"/>
              </a:defRPr>
            </a:lvl1pPr>
            <a:lvl2pPr>
              <a:defRPr b="0" i="0" baseline="0">
                <a:solidFill>
                  <a:schemeClr val="tx1">
                    <a:lumMod val="75000"/>
                    <a:lumOff val="25000"/>
                  </a:schemeClr>
                </a:solidFill>
                <a:latin typeface="Arial" panose="020B0604020202020204" pitchFamily="34" charset="0"/>
                <a:cs typeface="Arial" panose="020B0604020202020204" pitchFamily="34" charset="0"/>
              </a:defRPr>
            </a:lvl2pPr>
            <a:lvl3pPr>
              <a:defRPr b="0" i="0" baseline="0">
                <a:solidFill>
                  <a:schemeClr val="tx1">
                    <a:lumMod val="75000"/>
                    <a:lumOff val="25000"/>
                  </a:schemeClr>
                </a:solidFill>
                <a:latin typeface="Arial" panose="020B0604020202020204" pitchFamily="34" charset="0"/>
                <a:cs typeface="Arial" panose="020B0604020202020204" pitchFamily="34" charset="0"/>
              </a:defRPr>
            </a:lvl3pPr>
            <a:lvl4pPr>
              <a:defRPr b="0" i="0" baseline="0">
                <a:solidFill>
                  <a:schemeClr val="tx1">
                    <a:lumMod val="75000"/>
                    <a:lumOff val="25000"/>
                  </a:schemeClr>
                </a:solidFill>
                <a:latin typeface="Arial" panose="020B0604020202020204" pitchFamily="34" charset="0"/>
                <a:cs typeface="Arial" panose="020B0604020202020204" pitchFamily="34" charset="0"/>
              </a:defRPr>
            </a:lvl4pPr>
            <a:lvl5pPr>
              <a:defRPr b="0" i="0" baseline="0">
                <a:solidFill>
                  <a:schemeClr val="tx1">
                    <a:lumMod val="75000"/>
                    <a:lumOff val="25000"/>
                  </a:schemeClr>
                </a:solidFill>
                <a:latin typeface="Arial" panose="020B0604020202020204" pitchFamily="34" charset="0"/>
                <a:cs typeface="Arial" panose="020B0604020202020204" pitchFamily="34" charset="0"/>
              </a:defRPr>
            </a:lvl5pPr>
            <a:lvl6pPr>
              <a:defRPr baseline="0"/>
            </a:lvl6pPr>
          </a:lstStyle>
          <a:p>
            <a:pPr lvl="0"/>
            <a:r>
              <a:rPr lang="en-US"/>
              <a:t>Text area</a:t>
            </a:r>
          </a:p>
          <a:p>
            <a:pPr lvl="1"/>
            <a:r>
              <a:rPr lang="en-US"/>
              <a:t>more text area</a:t>
            </a:r>
          </a:p>
          <a:p>
            <a:pPr lvl="2"/>
            <a:r>
              <a:rPr lang="en-US"/>
              <a:t>even more text</a:t>
            </a:r>
          </a:p>
          <a:p>
            <a:pPr lvl="3"/>
            <a:r>
              <a:rPr lang="en-US"/>
              <a:t>and more</a:t>
            </a:r>
          </a:p>
          <a:p>
            <a:pPr lvl="4"/>
            <a:r>
              <a:rPr lang="en-US"/>
              <a:t>and more</a:t>
            </a:r>
          </a:p>
          <a:p>
            <a:pPr lvl="5"/>
            <a:r>
              <a:rPr lang="en-US"/>
              <a:t>and more...</a:t>
            </a:r>
          </a:p>
        </p:txBody>
      </p:sp>
      <p:sp>
        <p:nvSpPr>
          <p:cNvPr id="11" name="Text Placeholder 4">
            <a:extLst>
              <a:ext uri="{FF2B5EF4-FFF2-40B4-BE49-F238E27FC236}">
                <a16:creationId xmlns:a16="http://schemas.microsoft.com/office/drawing/2014/main" id="{8044E9E4-3B6D-8F48-B73D-72C40D6369B6}"/>
              </a:ext>
            </a:extLst>
          </p:cNvPr>
          <p:cNvSpPr>
            <a:spLocks noGrp="1"/>
          </p:cNvSpPr>
          <p:nvPr>
            <p:ph type="body" sz="quarter" idx="10" hasCustomPrompt="1"/>
          </p:nvPr>
        </p:nvSpPr>
        <p:spPr>
          <a:xfrm>
            <a:off x="3159619" y="343935"/>
            <a:ext cx="8194183" cy="980695"/>
          </a:xfrm>
          <a:prstGeom prst="rect">
            <a:avLst/>
          </a:prstGeom>
          <a:noFill/>
          <a:ln>
            <a:noFill/>
          </a:ln>
        </p:spPr>
        <p:txBody>
          <a:bodyPr anchor="ctr" anchorCtr="0"/>
          <a:lstStyle>
            <a:lvl1pPr marL="0" indent="0">
              <a:buNone/>
              <a:defRPr sz="2667" b="0" i="0" spc="400" baseline="0">
                <a:solidFill>
                  <a:srgbClr val="07529C"/>
                </a:solidFill>
                <a:latin typeface="Arial" panose="020B0604020202020204" pitchFamily="34" charset="0"/>
                <a:cs typeface="Arial" panose="020B0604020202020204" pitchFamily="34" charset="0"/>
              </a:defRPr>
            </a:lvl1pPr>
          </a:lstStyle>
          <a:p>
            <a:r>
              <a:rPr lang="en-US"/>
              <a:t>SLIDE TITLE CAPITALIZED</a:t>
            </a:r>
          </a:p>
        </p:txBody>
      </p:sp>
      <p:cxnSp>
        <p:nvCxnSpPr>
          <p:cNvPr id="7" name="Straight Connector 6">
            <a:extLst>
              <a:ext uri="{FF2B5EF4-FFF2-40B4-BE49-F238E27FC236}">
                <a16:creationId xmlns:a16="http://schemas.microsoft.com/office/drawing/2014/main" id="{C14426EC-713A-D44D-82A8-A9DB5D0B2384}"/>
              </a:ext>
            </a:extLst>
          </p:cNvPr>
          <p:cNvCxnSpPr>
            <a:cxnSpLocks/>
          </p:cNvCxnSpPr>
          <p:nvPr userDrawn="1"/>
        </p:nvCxnSpPr>
        <p:spPr>
          <a:xfrm>
            <a:off x="2891693" y="238779"/>
            <a:ext cx="0" cy="1418492"/>
          </a:xfrm>
          <a:prstGeom prst="line">
            <a:avLst/>
          </a:prstGeom>
          <a:ln>
            <a:solidFill>
              <a:srgbClr val="00519B"/>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F5460E7-DD52-624E-8F3A-2AA32A00265B}"/>
              </a:ext>
            </a:extLst>
          </p:cNvPr>
          <p:cNvSpPr/>
          <p:nvPr userDrawn="1"/>
        </p:nvSpPr>
        <p:spPr>
          <a:xfrm>
            <a:off x="0" y="4241420"/>
            <a:ext cx="12192000" cy="2559117"/>
          </a:xfrm>
          <a:prstGeom prst="rect">
            <a:avLst/>
          </a:prstGeom>
          <a:gradFill flip="none" rotWithShape="1">
            <a:gsLst>
              <a:gs pos="0">
                <a:srgbClr val="429FAC">
                  <a:alpha val="23000"/>
                </a:srgbClr>
              </a:gs>
              <a:gs pos="76000">
                <a:schemeClr val="bg1">
                  <a:alpha val="43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4274C9A4-0DE7-FF4D-8F37-150FED784B5A}"/>
              </a:ext>
            </a:extLst>
          </p:cNvPr>
          <p:cNvSpPr/>
          <p:nvPr userDrawn="1"/>
        </p:nvSpPr>
        <p:spPr>
          <a:xfrm>
            <a:off x="0" y="6800537"/>
            <a:ext cx="12192000" cy="68004"/>
          </a:xfrm>
          <a:prstGeom prst="rect">
            <a:avLst/>
          </a:prstGeom>
          <a:solidFill>
            <a:srgbClr val="429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sign&#10;&#10;Description automatically generated">
            <a:extLst>
              <a:ext uri="{FF2B5EF4-FFF2-40B4-BE49-F238E27FC236}">
                <a16:creationId xmlns:a16="http://schemas.microsoft.com/office/drawing/2014/main" id="{20BF1FC0-E1BE-D14C-B94B-D69CB8BA98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6061" y="325865"/>
            <a:ext cx="2033667" cy="1016833"/>
          </a:xfrm>
          <a:prstGeom prst="rect">
            <a:avLst/>
          </a:prstGeom>
        </p:spPr>
      </p:pic>
    </p:spTree>
    <p:extLst>
      <p:ext uri="{BB962C8B-B14F-4D97-AF65-F5344CB8AC3E}">
        <p14:creationId xmlns:p14="http://schemas.microsoft.com/office/powerpoint/2010/main" val="100933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 presetClass="entr" presetSubtype="2" fill="hold" grpId="0" nodeType="withEffect">
                                  <p:stCondLst>
                                    <p:cond delay="1000"/>
                                  </p:stCondLst>
                                  <p:childTnLst>
                                    <p:set>
                                      <p:cBhvr>
                                        <p:cTn id="9" dur="1" fill="hold">
                                          <p:stCondLst>
                                            <p:cond delay="0"/>
                                          </p:stCondLst>
                                        </p:cTn>
                                        <p:tgtEl>
                                          <p:spTgt spid="11">
                                            <p:txEl>
                                              <p:pRg st="0" end="0"/>
                                            </p:txEl>
                                          </p:spTgt>
                                        </p:tgtEl>
                                        <p:attrNameLst>
                                          <p:attrName>style.visibility</p:attrName>
                                        </p:attrNameLst>
                                      </p:cBhvr>
                                      <p:to>
                                        <p:strVal val="visible"/>
                                      </p:to>
                                    </p:set>
                                    <p:anim calcmode="lin" valueType="num">
                                      <p:cBhvr additive="base">
                                        <p:cTn id="10"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1" dur="500" fill="hold"/>
                                        <p:tgtEl>
                                          <p:spTgt spid="11">
                                            <p:txEl>
                                              <p:pRg st="0" end="0"/>
                                            </p:txEl>
                                          </p:spTgt>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2000"/>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20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6">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P spid="11" grpId="0" build="p">
        <p:tmplLst>
          <p:tmpl lvl="1">
            <p:tnLst>
              <p:par>
                <p:cTn presetID="2" presetClass="entr" presetSubtype="2"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3/31/2026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67441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DC1986-9ED2-B746-A065-1F49D9C2511D}"/>
              </a:ext>
            </a:extLst>
          </p:cNvPr>
          <p:cNvSpPr/>
          <p:nvPr userDrawn="1"/>
        </p:nvSpPr>
        <p:spPr>
          <a:xfrm>
            <a:off x="0" y="4241420"/>
            <a:ext cx="12192000" cy="2559117"/>
          </a:xfrm>
          <a:prstGeom prst="rect">
            <a:avLst/>
          </a:prstGeom>
          <a:gradFill flip="none" rotWithShape="1">
            <a:gsLst>
              <a:gs pos="0">
                <a:srgbClr val="429FAC">
                  <a:alpha val="23000"/>
                </a:srgbClr>
              </a:gs>
              <a:gs pos="76000">
                <a:schemeClr val="bg1">
                  <a:alpha val="43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37C8EBC9-3D51-6C41-A118-E21A6A1BAB4E}"/>
              </a:ext>
            </a:extLst>
          </p:cNvPr>
          <p:cNvSpPr>
            <a:spLocks noGrp="1"/>
          </p:cNvSpPr>
          <p:nvPr>
            <p:ph type="title"/>
          </p:nvPr>
        </p:nvSpPr>
        <p:spPr>
          <a:xfrm>
            <a:off x="635000" y="470634"/>
            <a:ext cx="10515600" cy="762625"/>
          </a:xfrm>
          <a:prstGeom prst="rect">
            <a:avLst/>
          </a:prstGeom>
        </p:spPr>
        <p:txBody>
          <a:bodyPr/>
          <a:lstStyle>
            <a:lvl1pPr>
              <a:defRPr sz="4800" b="0" i="0">
                <a:solidFill>
                  <a:srgbClr val="00519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A5D7C4A7-5A16-BD48-A50B-2E696B92BC59}"/>
              </a:ext>
            </a:extLst>
          </p:cNvPr>
          <p:cNvSpPr/>
          <p:nvPr userDrawn="1"/>
        </p:nvSpPr>
        <p:spPr>
          <a:xfrm>
            <a:off x="0" y="6800537"/>
            <a:ext cx="12192000" cy="68004"/>
          </a:xfrm>
          <a:prstGeom prst="rect">
            <a:avLst/>
          </a:prstGeom>
          <a:solidFill>
            <a:srgbClr val="429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AE03B291-EA1F-D168-0803-8C6A55782BA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37351" y="5010717"/>
            <a:ext cx="3653304" cy="1857824"/>
          </a:xfrm>
          <a:prstGeom prst="rect">
            <a:avLst/>
          </a:prstGeom>
        </p:spPr>
      </p:pic>
      <p:sp>
        <p:nvSpPr>
          <p:cNvPr id="5" name="TextBox 4">
            <a:extLst>
              <a:ext uri="{FF2B5EF4-FFF2-40B4-BE49-F238E27FC236}">
                <a16:creationId xmlns:a16="http://schemas.microsoft.com/office/drawing/2014/main" id="{937B81C9-85A4-E247-E1D1-22C1B0A12A5E}"/>
              </a:ext>
            </a:extLst>
          </p:cNvPr>
          <p:cNvSpPr txBox="1"/>
          <p:nvPr userDrawn="1"/>
        </p:nvSpPr>
        <p:spPr>
          <a:xfrm>
            <a:off x="2321169" y="6456782"/>
            <a:ext cx="9604205" cy="297454"/>
          </a:xfrm>
          <a:prstGeom prst="rect">
            <a:avLst/>
          </a:prstGeom>
          <a:noFill/>
        </p:spPr>
        <p:txBody>
          <a:bodyPr wrap="square" rtlCol="0">
            <a:spAutoFit/>
          </a:bodyPr>
          <a:lstStyle/>
          <a:p>
            <a:pPr algn="r"/>
            <a:r>
              <a:rPr lang="en-US" sz="1333" b="0" i="0" spc="400">
                <a:solidFill>
                  <a:srgbClr val="429FAC"/>
                </a:solidFill>
                <a:latin typeface="Arial" panose="020B0604020202020204" pitchFamily="34" charset="0"/>
                <a:cs typeface="Arial" panose="020B0604020202020204" pitchFamily="34" charset="0"/>
              </a:rPr>
              <a:t>NATIONAL ASSOCIATION OF NEONATAL NURSES | APRIL 14-18, 2024 | </a:t>
            </a:r>
            <a:fld id="{CACA89D6-CFF1-6D48-8536-281BD301F75D}" type="slidenum">
              <a:rPr lang="en-US" sz="1333" b="0" i="0" spc="400" smtClean="0">
                <a:solidFill>
                  <a:srgbClr val="429FAC"/>
                </a:solidFill>
                <a:latin typeface="Arial" panose="020B0604020202020204" pitchFamily="34" charset="0"/>
                <a:cs typeface="Arial" panose="020B0604020202020204" pitchFamily="34" charset="0"/>
              </a:rPr>
              <a:pPr algn="r"/>
              <a:t>‹#›</a:t>
            </a:fld>
            <a:endParaRPr lang="en-US" sz="1333" b="0" i="0" spc="400">
              <a:solidFill>
                <a:srgbClr val="429FA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149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3BF5A2-E794-AE43-B39C-7BEC3F13FF64}"/>
              </a:ext>
            </a:extLst>
          </p:cNvPr>
          <p:cNvSpPr/>
          <p:nvPr userDrawn="1"/>
        </p:nvSpPr>
        <p:spPr>
          <a:xfrm>
            <a:off x="0" y="4241420"/>
            <a:ext cx="12192000" cy="2559117"/>
          </a:xfrm>
          <a:prstGeom prst="rect">
            <a:avLst/>
          </a:prstGeom>
          <a:gradFill flip="none" rotWithShape="1">
            <a:gsLst>
              <a:gs pos="0">
                <a:srgbClr val="C0D730">
                  <a:alpha val="31000"/>
                </a:srgbClr>
              </a:gs>
              <a:gs pos="76000">
                <a:schemeClr val="bg1">
                  <a:alpha val="0"/>
                </a:schemeClr>
              </a:gs>
              <a:gs pos="99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37C8EBC9-3D51-6C41-A118-E21A6A1BAB4E}"/>
              </a:ext>
            </a:extLst>
          </p:cNvPr>
          <p:cNvSpPr>
            <a:spLocks noGrp="1"/>
          </p:cNvSpPr>
          <p:nvPr>
            <p:ph type="title" hasCustomPrompt="1"/>
          </p:nvPr>
        </p:nvSpPr>
        <p:spPr>
          <a:xfrm>
            <a:off x="619369" y="541803"/>
            <a:ext cx="10515600" cy="762625"/>
          </a:xfrm>
          <a:prstGeom prst="rect">
            <a:avLst/>
          </a:prstGeom>
        </p:spPr>
        <p:txBody>
          <a:bodyPr/>
          <a:lstStyle>
            <a:lvl1pPr>
              <a:defRPr sz="3200" b="0" i="0" spc="400">
                <a:solidFill>
                  <a:srgbClr val="00519B"/>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7FC8C496-B0E0-BB44-B216-7FC01DDE7AF7}"/>
              </a:ext>
            </a:extLst>
          </p:cNvPr>
          <p:cNvSpPr>
            <a:spLocks noGrp="1"/>
          </p:cNvSpPr>
          <p:nvPr>
            <p:ph idx="1" hasCustomPrompt="1"/>
          </p:nvPr>
        </p:nvSpPr>
        <p:spPr>
          <a:xfrm>
            <a:off x="3159617" y="1993495"/>
            <a:ext cx="10515600" cy="4117975"/>
          </a:xfrm>
          <a:prstGeom prst="rect">
            <a:avLst/>
          </a:prstGeom>
        </p:spPr>
        <p:txBody>
          <a:bodyPr/>
          <a:lstStyle>
            <a:lvl1pPr>
              <a:defRPr sz="3600" b="0" i="0" baseline="0">
                <a:solidFill>
                  <a:schemeClr val="tx1">
                    <a:lumMod val="75000"/>
                    <a:lumOff val="25000"/>
                  </a:schemeClr>
                </a:solidFill>
                <a:latin typeface="Arial" panose="020B0604020202020204" pitchFamily="34" charset="0"/>
                <a:cs typeface="Arial" panose="020B0604020202020204" pitchFamily="34" charset="0"/>
              </a:defRPr>
            </a:lvl1pPr>
            <a:lvl2pPr>
              <a:defRPr b="0" i="0">
                <a:solidFill>
                  <a:schemeClr val="tx1">
                    <a:lumMod val="75000"/>
                    <a:lumOff val="25000"/>
                  </a:schemeClr>
                </a:solidFill>
                <a:latin typeface="Arial" panose="020B0604020202020204" pitchFamily="34" charset="0"/>
                <a:cs typeface="Arial" panose="020B0604020202020204" pitchFamily="34" charset="0"/>
              </a:defRPr>
            </a:lvl2pPr>
            <a:lvl3pPr>
              <a:defRPr b="0" i="0">
                <a:solidFill>
                  <a:schemeClr val="tx1">
                    <a:lumMod val="75000"/>
                    <a:lumOff val="25000"/>
                  </a:schemeClr>
                </a:solidFill>
                <a:latin typeface="Arial" panose="020B0604020202020204" pitchFamily="34" charset="0"/>
                <a:cs typeface="Arial" panose="020B0604020202020204" pitchFamily="34" charset="0"/>
              </a:defRPr>
            </a:lvl3pPr>
            <a:lvl4pPr>
              <a:defRPr b="0" i="0">
                <a:solidFill>
                  <a:schemeClr val="tx1">
                    <a:lumMod val="75000"/>
                    <a:lumOff val="25000"/>
                  </a:schemeClr>
                </a:solidFill>
                <a:latin typeface="Arial" panose="020B0604020202020204" pitchFamily="34" charset="0"/>
                <a:cs typeface="Arial" panose="020B0604020202020204" pitchFamily="34" charset="0"/>
              </a:defRPr>
            </a:lvl4pPr>
            <a:lvl5pPr>
              <a:defRPr b="0" i="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Text area</a:t>
            </a:r>
          </a:p>
          <a:p>
            <a:pPr lvl="0"/>
            <a:r>
              <a:rPr lang="en-US"/>
              <a:t>More text</a:t>
            </a:r>
          </a:p>
          <a:p>
            <a:pPr lvl="0"/>
            <a:r>
              <a:rPr lang="en-US"/>
              <a:t>More text</a:t>
            </a:r>
          </a:p>
        </p:txBody>
      </p:sp>
      <p:sp>
        <p:nvSpPr>
          <p:cNvPr id="10" name="Rectangle 9">
            <a:extLst>
              <a:ext uri="{FF2B5EF4-FFF2-40B4-BE49-F238E27FC236}">
                <a16:creationId xmlns:a16="http://schemas.microsoft.com/office/drawing/2014/main" id="{C393EB37-26CB-7DFB-514A-C8FCAF49AFC1}"/>
              </a:ext>
            </a:extLst>
          </p:cNvPr>
          <p:cNvSpPr/>
          <p:nvPr userDrawn="1"/>
        </p:nvSpPr>
        <p:spPr>
          <a:xfrm flipV="1">
            <a:off x="0" y="6688183"/>
            <a:ext cx="12192000" cy="17417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
        <p:nvSpPr>
          <p:cNvPr id="6" name="Rectangle 5">
            <a:extLst>
              <a:ext uri="{FF2B5EF4-FFF2-40B4-BE49-F238E27FC236}">
                <a16:creationId xmlns:a16="http://schemas.microsoft.com/office/drawing/2014/main" id="{1DA1CB5F-7690-9D5C-0A35-1B49D7AD26B7}"/>
              </a:ext>
            </a:extLst>
          </p:cNvPr>
          <p:cNvSpPr/>
          <p:nvPr userDrawn="1"/>
        </p:nvSpPr>
        <p:spPr>
          <a:xfrm>
            <a:off x="311032" y="5491686"/>
            <a:ext cx="2399995" cy="1376855"/>
          </a:xfrm>
          <a:prstGeom prst="rect">
            <a:avLst/>
          </a:prstGeom>
          <a:solidFill>
            <a:srgbClr val="005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9" name="Picture 8">
            <a:extLst>
              <a:ext uri="{FF2B5EF4-FFF2-40B4-BE49-F238E27FC236}">
                <a16:creationId xmlns:a16="http://schemas.microsoft.com/office/drawing/2014/main" id="{A23E28E5-3D6D-EFE5-2B20-2BE097B81526}"/>
              </a:ext>
            </a:extLst>
          </p:cNvPr>
          <p:cNvPicPr>
            <a:picLocks noChangeAspect="1"/>
          </p:cNvPicPr>
          <p:nvPr userDrawn="1"/>
        </p:nvPicPr>
        <p:blipFill>
          <a:blip r:embed="rId2"/>
          <a:stretch>
            <a:fillRect/>
          </a:stretch>
        </p:blipFill>
        <p:spPr>
          <a:xfrm>
            <a:off x="604180" y="5709578"/>
            <a:ext cx="1813699" cy="941070"/>
          </a:xfrm>
          <a:prstGeom prst="rect">
            <a:avLst/>
          </a:prstGeom>
        </p:spPr>
      </p:pic>
    </p:spTree>
    <p:extLst>
      <p:ext uri="{BB962C8B-B14F-4D97-AF65-F5344CB8AC3E}">
        <p14:creationId xmlns:p14="http://schemas.microsoft.com/office/powerpoint/2010/main" val="36989717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20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2000"/>
                                        <p:tgtEl>
                                          <p:spTgt spid="8">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Lst>
      </p:bldP>
      <p:bldP spid="1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DC1986-9ED2-B746-A065-1F49D9C2511D}"/>
              </a:ext>
            </a:extLst>
          </p:cNvPr>
          <p:cNvSpPr/>
          <p:nvPr userDrawn="1"/>
        </p:nvSpPr>
        <p:spPr>
          <a:xfrm>
            <a:off x="0" y="4241420"/>
            <a:ext cx="12192000" cy="2559117"/>
          </a:xfrm>
          <a:prstGeom prst="rect">
            <a:avLst/>
          </a:prstGeom>
          <a:gradFill flip="none" rotWithShape="1">
            <a:gsLst>
              <a:gs pos="0">
                <a:srgbClr val="429FAC">
                  <a:alpha val="23000"/>
                </a:srgbClr>
              </a:gs>
              <a:gs pos="76000">
                <a:schemeClr val="bg1">
                  <a:alpha val="43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A5D7C4A7-5A16-BD48-A50B-2E696B92BC59}"/>
              </a:ext>
            </a:extLst>
          </p:cNvPr>
          <p:cNvSpPr/>
          <p:nvPr userDrawn="1"/>
        </p:nvSpPr>
        <p:spPr>
          <a:xfrm>
            <a:off x="0" y="6800537"/>
            <a:ext cx="12192000" cy="68004"/>
          </a:xfrm>
          <a:prstGeom prst="rect">
            <a:avLst/>
          </a:prstGeom>
          <a:solidFill>
            <a:srgbClr val="429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Content Placeholder 2">
            <a:extLst>
              <a:ext uri="{FF2B5EF4-FFF2-40B4-BE49-F238E27FC236}">
                <a16:creationId xmlns:a16="http://schemas.microsoft.com/office/drawing/2014/main" id="{27CF0AA8-2D04-0E45-ADAC-98AC56C0CC16}"/>
              </a:ext>
            </a:extLst>
          </p:cNvPr>
          <p:cNvSpPr>
            <a:spLocks noGrp="1"/>
          </p:cNvSpPr>
          <p:nvPr>
            <p:ph idx="1" hasCustomPrompt="1"/>
          </p:nvPr>
        </p:nvSpPr>
        <p:spPr>
          <a:xfrm>
            <a:off x="3159617" y="1993495"/>
            <a:ext cx="10515600" cy="3837919"/>
          </a:xfrm>
          <a:prstGeom prst="rect">
            <a:avLst/>
          </a:prstGeom>
        </p:spPr>
        <p:txBody>
          <a:bodyPr/>
          <a:lstStyle>
            <a:lvl1pPr>
              <a:defRPr b="0" i="0">
                <a:solidFill>
                  <a:schemeClr val="tx1">
                    <a:lumMod val="75000"/>
                    <a:lumOff val="25000"/>
                  </a:schemeClr>
                </a:solidFill>
                <a:latin typeface="Arial" panose="020B0604020202020204" pitchFamily="34" charset="0"/>
                <a:cs typeface="Arial" panose="020B0604020202020204" pitchFamily="34" charset="0"/>
              </a:defRPr>
            </a:lvl1pPr>
            <a:lvl2pPr>
              <a:defRPr b="0" i="0" baseline="0">
                <a:solidFill>
                  <a:schemeClr val="tx1">
                    <a:lumMod val="75000"/>
                    <a:lumOff val="25000"/>
                  </a:schemeClr>
                </a:solidFill>
                <a:latin typeface="Arial" panose="020B0604020202020204" pitchFamily="34" charset="0"/>
                <a:cs typeface="Arial" panose="020B0604020202020204" pitchFamily="34" charset="0"/>
              </a:defRPr>
            </a:lvl2pPr>
            <a:lvl3pPr>
              <a:defRPr b="0" i="0">
                <a:solidFill>
                  <a:schemeClr val="tx1">
                    <a:lumMod val="75000"/>
                    <a:lumOff val="25000"/>
                  </a:schemeClr>
                </a:solidFill>
                <a:latin typeface="Arial" panose="020B0604020202020204" pitchFamily="34" charset="0"/>
                <a:cs typeface="Arial" panose="020B0604020202020204" pitchFamily="34" charset="0"/>
              </a:defRPr>
            </a:lvl3pPr>
            <a:lvl4pPr>
              <a:defRPr b="0" i="0">
                <a:solidFill>
                  <a:schemeClr val="tx1">
                    <a:lumMod val="75000"/>
                    <a:lumOff val="25000"/>
                  </a:schemeClr>
                </a:solidFill>
                <a:latin typeface="Arial" panose="020B0604020202020204" pitchFamily="34" charset="0"/>
                <a:cs typeface="Arial" panose="020B0604020202020204" pitchFamily="34" charset="0"/>
              </a:defRPr>
            </a:lvl4pPr>
            <a:lvl5pPr>
              <a:defRPr b="0" i="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Text area</a:t>
            </a:r>
          </a:p>
          <a:p>
            <a:pPr lvl="1"/>
            <a:r>
              <a:rPr lang="en-US"/>
              <a:t>text area</a:t>
            </a:r>
          </a:p>
        </p:txBody>
      </p:sp>
      <p:sp>
        <p:nvSpPr>
          <p:cNvPr id="10" name="Title 1">
            <a:extLst>
              <a:ext uri="{FF2B5EF4-FFF2-40B4-BE49-F238E27FC236}">
                <a16:creationId xmlns:a16="http://schemas.microsoft.com/office/drawing/2014/main" id="{D93AF862-8D9A-4340-9CD6-D2203685A725}"/>
              </a:ext>
            </a:extLst>
          </p:cNvPr>
          <p:cNvSpPr>
            <a:spLocks noGrp="1"/>
          </p:cNvSpPr>
          <p:nvPr>
            <p:ph type="title" hasCustomPrompt="1"/>
          </p:nvPr>
        </p:nvSpPr>
        <p:spPr>
          <a:xfrm>
            <a:off x="619369" y="541803"/>
            <a:ext cx="10515600" cy="762625"/>
          </a:xfrm>
          <a:prstGeom prst="rect">
            <a:avLst/>
          </a:prstGeom>
        </p:spPr>
        <p:txBody>
          <a:bodyPr/>
          <a:lstStyle>
            <a:lvl1pPr>
              <a:defRPr sz="3200" b="0" i="0" spc="400">
                <a:solidFill>
                  <a:srgbClr val="00519B"/>
                </a:solidFill>
                <a:latin typeface="Arial" panose="020B0604020202020204" pitchFamily="34" charset="0"/>
                <a:cs typeface="Arial" panose="020B0604020202020204"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E2471488-1B3C-7936-F637-546FD7A12A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037" y="5781287"/>
            <a:ext cx="1708493" cy="854247"/>
          </a:xfrm>
          <a:prstGeom prst="rect">
            <a:avLst/>
          </a:prstGeom>
        </p:spPr>
      </p:pic>
    </p:spTree>
    <p:extLst>
      <p:ext uri="{BB962C8B-B14F-4D97-AF65-F5344CB8AC3E}">
        <p14:creationId xmlns:p14="http://schemas.microsoft.com/office/powerpoint/2010/main" val="177698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000"/>
                        <p:tgtEl>
                          <p:spTgt spid="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000"/>
                        <p:tgtEl>
                          <p:spTgt spid="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000"/>
                        <p:tgtEl>
                          <p:spTgt spid="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000"/>
                        <p:tgtEl>
                          <p:spTgt spid="9"/>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000"/>
                        <p:tgtEl>
                          <p:spTgt spid="9"/>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7C8534-0EB6-D94A-8322-E0376624A03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0289952" cy="6859967"/>
          </a:xfrm>
          <a:prstGeom prst="rect">
            <a:avLst/>
          </a:prstGeom>
        </p:spPr>
      </p:pic>
      <p:sp>
        <p:nvSpPr>
          <p:cNvPr id="14" name="Rectangle 13">
            <a:extLst>
              <a:ext uri="{FF2B5EF4-FFF2-40B4-BE49-F238E27FC236}">
                <a16:creationId xmlns:a16="http://schemas.microsoft.com/office/drawing/2014/main" id="{9B5F62EA-D622-DB43-9F2C-292BDD551767}"/>
              </a:ext>
            </a:extLst>
          </p:cNvPr>
          <p:cNvSpPr/>
          <p:nvPr userDrawn="1"/>
        </p:nvSpPr>
        <p:spPr>
          <a:xfrm>
            <a:off x="1" y="0"/>
            <a:ext cx="10289951" cy="6858000"/>
          </a:xfrm>
          <a:prstGeom prst="rect">
            <a:avLst/>
          </a:prstGeom>
          <a:gradFill>
            <a:gsLst>
              <a:gs pos="21000">
                <a:schemeClr val="bg1">
                  <a:alpha val="0"/>
                </a:schemeClr>
              </a:gs>
              <a:gs pos="92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a:extLst>
              <a:ext uri="{FF2B5EF4-FFF2-40B4-BE49-F238E27FC236}">
                <a16:creationId xmlns:a16="http://schemas.microsoft.com/office/drawing/2014/main" id="{6F018A73-0941-7042-B3FF-5178F9713C27}"/>
              </a:ext>
            </a:extLst>
          </p:cNvPr>
          <p:cNvSpPr>
            <a:spLocks noGrp="1"/>
          </p:cNvSpPr>
          <p:nvPr>
            <p:ph type="ctrTitle" hasCustomPrompt="1"/>
          </p:nvPr>
        </p:nvSpPr>
        <p:spPr>
          <a:xfrm>
            <a:off x="6652647" y="1749465"/>
            <a:ext cx="5035407" cy="1148847"/>
          </a:xfrm>
          <a:prstGeom prst="rect">
            <a:avLst/>
          </a:prstGeom>
        </p:spPr>
        <p:txBody>
          <a:bodyPr anchor="b">
            <a:noAutofit/>
          </a:bodyPr>
          <a:lstStyle>
            <a:lvl1pPr algn="r">
              <a:defRPr sz="5400" b="0" i="0">
                <a:solidFill>
                  <a:srgbClr val="07529C"/>
                </a:solidFill>
                <a:latin typeface="+mj-lt"/>
                <a:cs typeface="Calibri" panose="020F0502020204030204" pitchFamily="34" charset="0"/>
              </a:defRPr>
            </a:lvl1pPr>
          </a:lstStyle>
          <a:p>
            <a:r>
              <a:rPr lang="en-US"/>
              <a:t>CLICK TO EDIT MASTER TITLE STYLE</a:t>
            </a:r>
          </a:p>
        </p:txBody>
      </p:sp>
      <p:sp>
        <p:nvSpPr>
          <p:cNvPr id="7" name="Subtitle 2">
            <a:extLst>
              <a:ext uri="{FF2B5EF4-FFF2-40B4-BE49-F238E27FC236}">
                <a16:creationId xmlns:a16="http://schemas.microsoft.com/office/drawing/2014/main" id="{90B43C92-91AC-483B-781D-B993BFC64C42}"/>
              </a:ext>
            </a:extLst>
          </p:cNvPr>
          <p:cNvSpPr>
            <a:spLocks noGrp="1"/>
          </p:cNvSpPr>
          <p:nvPr>
            <p:ph type="subTitle" idx="1" hasCustomPrompt="1"/>
          </p:nvPr>
        </p:nvSpPr>
        <p:spPr>
          <a:xfrm>
            <a:off x="3971509" y="3301621"/>
            <a:ext cx="7705739" cy="469175"/>
          </a:xfrm>
          <a:prstGeom prst="rect">
            <a:avLst/>
          </a:prstGeom>
        </p:spPr>
        <p:txBody>
          <a:bodyPr>
            <a:noAutofit/>
          </a:bodyPr>
          <a:lstStyle>
            <a:lvl1pPr marL="0" indent="0" algn="r">
              <a:buNone/>
              <a:defRPr sz="2800" b="0" i="1">
                <a:solidFill>
                  <a:schemeClr val="tx1">
                    <a:lumMod val="75000"/>
                    <a:lumOff val="25000"/>
                  </a:schemeClr>
                </a:solidFill>
                <a:latin typeface="+mj-lt"/>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the Master subtitle style</a:t>
            </a:r>
          </a:p>
        </p:txBody>
      </p:sp>
      <p:pic>
        <p:nvPicPr>
          <p:cNvPr id="2" name="Graphic 1">
            <a:extLst>
              <a:ext uri="{FF2B5EF4-FFF2-40B4-BE49-F238E27FC236}">
                <a16:creationId xmlns:a16="http://schemas.microsoft.com/office/drawing/2014/main" id="{F4B46234-83B6-55D0-AE8C-FB52E5CD79D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4320" y="356616"/>
            <a:ext cx="1708493" cy="854247"/>
          </a:xfrm>
          <a:prstGeom prst="rect">
            <a:avLst/>
          </a:prstGeom>
        </p:spPr>
      </p:pic>
      <p:sp>
        <p:nvSpPr>
          <p:cNvPr id="3" name="Rectangle 2">
            <a:extLst>
              <a:ext uri="{FF2B5EF4-FFF2-40B4-BE49-F238E27FC236}">
                <a16:creationId xmlns:a16="http://schemas.microsoft.com/office/drawing/2014/main" id="{0CD5F3CF-3222-7EE2-9406-35F28CEBA8CF}"/>
              </a:ext>
            </a:extLst>
          </p:cNvPr>
          <p:cNvSpPr/>
          <p:nvPr userDrawn="1"/>
        </p:nvSpPr>
        <p:spPr>
          <a:xfrm flipV="1">
            <a:off x="0" y="6688183"/>
            <a:ext cx="12192000" cy="17417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Tree>
    <p:extLst>
      <p:ext uri="{BB962C8B-B14F-4D97-AF65-F5344CB8AC3E}">
        <p14:creationId xmlns:p14="http://schemas.microsoft.com/office/powerpoint/2010/main" val="1672923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7C8534-0EB6-D94A-8322-E0376624A033}"/>
              </a:ext>
            </a:extLst>
          </p:cNvPr>
          <p:cNvPicPr>
            <a:picLocks noChangeAspect="1"/>
          </p:cNvPicPr>
          <p:nvPr userDrawn="1"/>
        </p:nvPicPr>
        <p:blipFill>
          <a:blip r:embed="rId2" cstate="print">
            <a:alphaModFix amt="35000"/>
            <a:extLst>
              <a:ext uri="{28A0092B-C50C-407E-A947-70E740481C1C}">
                <a14:useLocalDpi xmlns:a14="http://schemas.microsoft.com/office/drawing/2010/main" val="0"/>
              </a:ext>
            </a:extLst>
          </a:blip>
          <a:srcRect/>
          <a:stretch/>
        </p:blipFill>
        <p:spPr>
          <a:xfrm>
            <a:off x="0" y="-1967"/>
            <a:ext cx="10289950" cy="6859967"/>
          </a:xfrm>
          <a:prstGeom prst="rect">
            <a:avLst/>
          </a:prstGeom>
        </p:spPr>
      </p:pic>
      <p:sp>
        <p:nvSpPr>
          <p:cNvPr id="14" name="Rectangle 13">
            <a:extLst>
              <a:ext uri="{FF2B5EF4-FFF2-40B4-BE49-F238E27FC236}">
                <a16:creationId xmlns:a16="http://schemas.microsoft.com/office/drawing/2014/main" id="{9B5F62EA-D622-DB43-9F2C-292BDD551767}"/>
              </a:ext>
            </a:extLst>
          </p:cNvPr>
          <p:cNvSpPr/>
          <p:nvPr userDrawn="1"/>
        </p:nvSpPr>
        <p:spPr>
          <a:xfrm>
            <a:off x="0" y="0"/>
            <a:ext cx="10289951" cy="6858000"/>
          </a:xfrm>
          <a:prstGeom prst="rect">
            <a:avLst/>
          </a:prstGeom>
          <a:gradFill>
            <a:gsLst>
              <a:gs pos="21000">
                <a:schemeClr val="bg1">
                  <a:alpha val="0"/>
                </a:schemeClr>
              </a:gs>
              <a:gs pos="92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a:extLst>
              <a:ext uri="{FF2B5EF4-FFF2-40B4-BE49-F238E27FC236}">
                <a16:creationId xmlns:a16="http://schemas.microsoft.com/office/drawing/2014/main" id="{24B8836F-AF28-9C8F-2962-5ACF3675A707}"/>
              </a:ext>
            </a:extLst>
          </p:cNvPr>
          <p:cNvSpPr>
            <a:spLocks noGrp="1"/>
          </p:cNvSpPr>
          <p:nvPr>
            <p:ph type="ctrTitle" hasCustomPrompt="1"/>
          </p:nvPr>
        </p:nvSpPr>
        <p:spPr>
          <a:xfrm>
            <a:off x="6652647" y="1749465"/>
            <a:ext cx="5035407" cy="1148847"/>
          </a:xfrm>
          <a:prstGeom prst="rect">
            <a:avLst/>
          </a:prstGeom>
        </p:spPr>
        <p:txBody>
          <a:bodyPr anchor="b">
            <a:noAutofit/>
          </a:bodyPr>
          <a:lstStyle>
            <a:lvl1pPr algn="r">
              <a:defRPr sz="5400" b="0" i="0">
                <a:solidFill>
                  <a:srgbClr val="07529C"/>
                </a:solidFill>
                <a:latin typeface="+mj-lt"/>
                <a:cs typeface="Calibri" panose="020F0502020204030204" pitchFamily="34" charset="0"/>
              </a:defRPr>
            </a:lvl1pPr>
          </a:lstStyle>
          <a:p>
            <a:r>
              <a:rPr lang="en-US"/>
              <a:t>CLICK TO EDIT MASTER TITLE STYLE</a:t>
            </a:r>
          </a:p>
        </p:txBody>
      </p:sp>
      <p:sp>
        <p:nvSpPr>
          <p:cNvPr id="7" name="Subtitle 2">
            <a:extLst>
              <a:ext uri="{FF2B5EF4-FFF2-40B4-BE49-F238E27FC236}">
                <a16:creationId xmlns:a16="http://schemas.microsoft.com/office/drawing/2014/main" id="{798D6677-A1E2-F10F-62E4-AC82486C2E96}"/>
              </a:ext>
            </a:extLst>
          </p:cNvPr>
          <p:cNvSpPr>
            <a:spLocks noGrp="1"/>
          </p:cNvSpPr>
          <p:nvPr>
            <p:ph type="subTitle" idx="1" hasCustomPrompt="1"/>
          </p:nvPr>
        </p:nvSpPr>
        <p:spPr>
          <a:xfrm>
            <a:off x="3971509" y="3301621"/>
            <a:ext cx="7705739" cy="469175"/>
          </a:xfrm>
          <a:prstGeom prst="rect">
            <a:avLst/>
          </a:prstGeom>
        </p:spPr>
        <p:txBody>
          <a:bodyPr>
            <a:noAutofit/>
          </a:bodyPr>
          <a:lstStyle>
            <a:lvl1pPr marL="0" indent="0" algn="r">
              <a:buNone/>
              <a:defRPr sz="2800" b="0" i="1">
                <a:solidFill>
                  <a:schemeClr val="tx1">
                    <a:lumMod val="75000"/>
                    <a:lumOff val="25000"/>
                  </a:schemeClr>
                </a:solidFill>
                <a:latin typeface="+mj-lt"/>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the Master subtitle style</a:t>
            </a:r>
          </a:p>
        </p:txBody>
      </p:sp>
      <p:pic>
        <p:nvPicPr>
          <p:cNvPr id="2" name="Graphic 1">
            <a:extLst>
              <a:ext uri="{FF2B5EF4-FFF2-40B4-BE49-F238E27FC236}">
                <a16:creationId xmlns:a16="http://schemas.microsoft.com/office/drawing/2014/main" id="{C82882CA-AFDF-4CAC-B907-24635A83E8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996" y="360201"/>
            <a:ext cx="1708493" cy="854247"/>
          </a:xfrm>
          <a:prstGeom prst="rect">
            <a:avLst/>
          </a:prstGeom>
        </p:spPr>
      </p:pic>
      <p:sp>
        <p:nvSpPr>
          <p:cNvPr id="3" name="Rectangle 2">
            <a:extLst>
              <a:ext uri="{FF2B5EF4-FFF2-40B4-BE49-F238E27FC236}">
                <a16:creationId xmlns:a16="http://schemas.microsoft.com/office/drawing/2014/main" id="{1DB1A76D-2C56-3A2B-DF32-831EC1D96B34}"/>
              </a:ext>
            </a:extLst>
          </p:cNvPr>
          <p:cNvSpPr/>
          <p:nvPr userDrawn="1"/>
        </p:nvSpPr>
        <p:spPr>
          <a:xfrm flipV="1">
            <a:off x="0" y="6688183"/>
            <a:ext cx="12192000" cy="17417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Tree>
    <p:extLst>
      <p:ext uri="{BB962C8B-B14F-4D97-AF65-F5344CB8AC3E}">
        <p14:creationId xmlns:p14="http://schemas.microsoft.com/office/powerpoint/2010/main" val="1205291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7C8534-0EB6-D94A-8322-E0376624A033}"/>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l="24062"/>
          <a:stretch/>
        </p:blipFill>
        <p:spPr>
          <a:xfrm>
            <a:off x="0" y="0"/>
            <a:ext cx="7814036" cy="6859966"/>
          </a:xfrm>
          <a:prstGeom prst="rect">
            <a:avLst/>
          </a:prstGeom>
        </p:spPr>
      </p:pic>
      <p:sp>
        <p:nvSpPr>
          <p:cNvPr id="14" name="Rectangle 13">
            <a:extLst>
              <a:ext uri="{FF2B5EF4-FFF2-40B4-BE49-F238E27FC236}">
                <a16:creationId xmlns:a16="http://schemas.microsoft.com/office/drawing/2014/main" id="{9B5F62EA-D622-DB43-9F2C-292BDD551767}"/>
              </a:ext>
            </a:extLst>
          </p:cNvPr>
          <p:cNvSpPr/>
          <p:nvPr userDrawn="1"/>
        </p:nvSpPr>
        <p:spPr>
          <a:xfrm>
            <a:off x="-400564" y="0"/>
            <a:ext cx="10289951" cy="6858000"/>
          </a:xfrm>
          <a:prstGeom prst="rect">
            <a:avLst/>
          </a:prstGeom>
          <a:gradFill>
            <a:gsLst>
              <a:gs pos="21000">
                <a:schemeClr val="bg1">
                  <a:alpha val="0"/>
                </a:schemeClr>
              </a:gs>
              <a:gs pos="92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itle 1">
            <a:extLst>
              <a:ext uri="{FF2B5EF4-FFF2-40B4-BE49-F238E27FC236}">
                <a16:creationId xmlns:a16="http://schemas.microsoft.com/office/drawing/2014/main" id="{C851F102-C233-229A-9880-FD54CA44367A}"/>
              </a:ext>
            </a:extLst>
          </p:cNvPr>
          <p:cNvSpPr>
            <a:spLocks noGrp="1"/>
          </p:cNvSpPr>
          <p:nvPr>
            <p:ph type="ctrTitle" hasCustomPrompt="1"/>
          </p:nvPr>
        </p:nvSpPr>
        <p:spPr>
          <a:xfrm>
            <a:off x="6652647" y="1749465"/>
            <a:ext cx="5035407" cy="1148847"/>
          </a:xfrm>
          <a:prstGeom prst="rect">
            <a:avLst/>
          </a:prstGeom>
        </p:spPr>
        <p:txBody>
          <a:bodyPr anchor="b">
            <a:noAutofit/>
          </a:bodyPr>
          <a:lstStyle>
            <a:lvl1pPr algn="r">
              <a:defRPr sz="5400" b="0" i="0">
                <a:solidFill>
                  <a:srgbClr val="07529C"/>
                </a:solidFill>
                <a:latin typeface="+mj-lt"/>
                <a:cs typeface="Calibri" panose="020F0502020204030204" pitchFamily="34" charset="0"/>
              </a:defRPr>
            </a:lvl1pPr>
          </a:lstStyle>
          <a:p>
            <a:r>
              <a:rPr lang="en-US"/>
              <a:t>CLICK TO EDIT MASTER TITLE STYLE</a:t>
            </a:r>
          </a:p>
        </p:txBody>
      </p:sp>
      <p:sp>
        <p:nvSpPr>
          <p:cNvPr id="6" name="Subtitle 2">
            <a:extLst>
              <a:ext uri="{FF2B5EF4-FFF2-40B4-BE49-F238E27FC236}">
                <a16:creationId xmlns:a16="http://schemas.microsoft.com/office/drawing/2014/main" id="{1EFD5A92-F9B7-39EB-5DB4-8CC522BB91E5}"/>
              </a:ext>
            </a:extLst>
          </p:cNvPr>
          <p:cNvSpPr>
            <a:spLocks noGrp="1"/>
          </p:cNvSpPr>
          <p:nvPr>
            <p:ph type="subTitle" idx="1" hasCustomPrompt="1"/>
          </p:nvPr>
        </p:nvSpPr>
        <p:spPr>
          <a:xfrm>
            <a:off x="3971509" y="3301621"/>
            <a:ext cx="7705739" cy="469175"/>
          </a:xfrm>
          <a:prstGeom prst="rect">
            <a:avLst/>
          </a:prstGeom>
        </p:spPr>
        <p:txBody>
          <a:bodyPr>
            <a:noAutofit/>
          </a:bodyPr>
          <a:lstStyle>
            <a:lvl1pPr marL="0" indent="0" algn="r">
              <a:buNone/>
              <a:defRPr sz="2800" b="0" i="1">
                <a:solidFill>
                  <a:schemeClr val="tx1">
                    <a:lumMod val="75000"/>
                    <a:lumOff val="25000"/>
                  </a:schemeClr>
                </a:solidFill>
                <a:latin typeface="+mj-lt"/>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the Master subtitle style</a:t>
            </a:r>
          </a:p>
        </p:txBody>
      </p:sp>
      <p:pic>
        <p:nvPicPr>
          <p:cNvPr id="2" name="Graphic 1">
            <a:extLst>
              <a:ext uri="{FF2B5EF4-FFF2-40B4-BE49-F238E27FC236}">
                <a16:creationId xmlns:a16="http://schemas.microsoft.com/office/drawing/2014/main" id="{07D5006F-C699-F292-228C-1999CF269F0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4320" y="356616"/>
            <a:ext cx="1708493" cy="854247"/>
          </a:xfrm>
          <a:prstGeom prst="rect">
            <a:avLst/>
          </a:prstGeom>
        </p:spPr>
      </p:pic>
      <p:sp>
        <p:nvSpPr>
          <p:cNvPr id="3" name="Rectangle 2">
            <a:extLst>
              <a:ext uri="{FF2B5EF4-FFF2-40B4-BE49-F238E27FC236}">
                <a16:creationId xmlns:a16="http://schemas.microsoft.com/office/drawing/2014/main" id="{1152B3BE-241A-9CF0-4774-816B7298C90B}"/>
              </a:ext>
            </a:extLst>
          </p:cNvPr>
          <p:cNvSpPr/>
          <p:nvPr userDrawn="1"/>
        </p:nvSpPr>
        <p:spPr>
          <a:xfrm flipV="1">
            <a:off x="0" y="6688183"/>
            <a:ext cx="12192000" cy="17417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Tree>
    <p:extLst>
      <p:ext uri="{BB962C8B-B14F-4D97-AF65-F5344CB8AC3E}">
        <p14:creationId xmlns:p14="http://schemas.microsoft.com/office/powerpoint/2010/main" val="776896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7C8534-0EB6-D94A-8322-E0376624A033}"/>
              </a:ext>
            </a:extLst>
          </p:cNvPr>
          <p:cNvPicPr>
            <a:picLocks noChangeAspect="1"/>
          </p:cNvPicPr>
          <p:nvPr userDrawn="1"/>
        </p:nvPicPr>
        <p:blipFill>
          <a:blip r:embed="rId2" cstate="print">
            <a:alphaModFix amt="20000"/>
            <a:extLst>
              <a:ext uri="{28A0092B-C50C-407E-A947-70E740481C1C}">
                <a14:useLocalDpi xmlns:a14="http://schemas.microsoft.com/office/drawing/2010/main" val="0"/>
              </a:ext>
            </a:extLst>
          </a:blip>
          <a:srcRect l="11984" r="11984"/>
          <a:stretch/>
        </p:blipFill>
        <p:spPr>
          <a:xfrm>
            <a:off x="-703385" y="0"/>
            <a:ext cx="7814036" cy="6859966"/>
          </a:xfrm>
          <a:prstGeom prst="rect">
            <a:avLst/>
          </a:prstGeom>
        </p:spPr>
      </p:pic>
      <p:sp>
        <p:nvSpPr>
          <p:cNvPr id="14" name="Rectangle 13">
            <a:extLst>
              <a:ext uri="{FF2B5EF4-FFF2-40B4-BE49-F238E27FC236}">
                <a16:creationId xmlns:a16="http://schemas.microsoft.com/office/drawing/2014/main" id="{9B5F62EA-D622-DB43-9F2C-292BDD551767}"/>
              </a:ext>
            </a:extLst>
          </p:cNvPr>
          <p:cNvSpPr/>
          <p:nvPr userDrawn="1"/>
        </p:nvSpPr>
        <p:spPr>
          <a:xfrm>
            <a:off x="-1732337" y="0"/>
            <a:ext cx="10289951" cy="6858000"/>
          </a:xfrm>
          <a:prstGeom prst="rect">
            <a:avLst/>
          </a:prstGeom>
          <a:gradFill>
            <a:gsLst>
              <a:gs pos="21000">
                <a:schemeClr val="bg1">
                  <a:alpha val="0"/>
                </a:schemeClr>
              </a:gs>
              <a:gs pos="92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itle 1">
            <a:extLst>
              <a:ext uri="{FF2B5EF4-FFF2-40B4-BE49-F238E27FC236}">
                <a16:creationId xmlns:a16="http://schemas.microsoft.com/office/drawing/2014/main" id="{3606F03B-7A37-CBD7-9C1F-0A0BE67EEF92}"/>
              </a:ext>
            </a:extLst>
          </p:cNvPr>
          <p:cNvSpPr>
            <a:spLocks noGrp="1"/>
          </p:cNvSpPr>
          <p:nvPr>
            <p:ph type="ctrTitle" hasCustomPrompt="1"/>
          </p:nvPr>
        </p:nvSpPr>
        <p:spPr>
          <a:xfrm>
            <a:off x="6652647" y="1749465"/>
            <a:ext cx="5035407" cy="1148847"/>
          </a:xfrm>
          <a:prstGeom prst="rect">
            <a:avLst/>
          </a:prstGeom>
        </p:spPr>
        <p:txBody>
          <a:bodyPr anchor="b">
            <a:noAutofit/>
          </a:bodyPr>
          <a:lstStyle>
            <a:lvl1pPr algn="r">
              <a:defRPr sz="5400" b="0" i="0">
                <a:solidFill>
                  <a:srgbClr val="07529C"/>
                </a:solidFill>
                <a:latin typeface="+mj-lt"/>
                <a:cs typeface="Calibri" panose="020F0502020204030204" pitchFamily="34" charset="0"/>
              </a:defRPr>
            </a:lvl1pPr>
          </a:lstStyle>
          <a:p>
            <a:r>
              <a:rPr lang="en-US"/>
              <a:t>CLICK TO EDIT MASTER TITLE STYLE</a:t>
            </a:r>
          </a:p>
        </p:txBody>
      </p:sp>
      <p:sp>
        <p:nvSpPr>
          <p:cNvPr id="6" name="Subtitle 2">
            <a:extLst>
              <a:ext uri="{FF2B5EF4-FFF2-40B4-BE49-F238E27FC236}">
                <a16:creationId xmlns:a16="http://schemas.microsoft.com/office/drawing/2014/main" id="{1D1F4660-DCC5-4908-9884-6BEBBCC8A998}"/>
              </a:ext>
            </a:extLst>
          </p:cNvPr>
          <p:cNvSpPr>
            <a:spLocks noGrp="1"/>
          </p:cNvSpPr>
          <p:nvPr>
            <p:ph type="subTitle" idx="1" hasCustomPrompt="1"/>
          </p:nvPr>
        </p:nvSpPr>
        <p:spPr>
          <a:xfrm>
            <a:off x="3971509" y="3301621"/>
            <a:ext cx="7705739" cy="469175"/>
          </a:xfrm>
          <a:prstGeom prst="rect">
            <a:avLst/>
          </a:prstGeom>
        </p:spPr>
        <p:txBody>
          <a:bodyPr>
            <a:noAutofit/>
          </a:bodyPr>
          <a:lstStyle>
            <a:lvl1pPr marL="0" indent="0" algn="r">
              <a:buNone/>
              <a:defRPr sz="2800" b="0" i="1">
                <a:solidFill>
                  <a:schemeClr val="tx1">
                    <a:lumMod val="75000"/>
                    <a:lumOff val="25000"/>
                  </a:schemeClr>
                </a:solidFill>
                <a:latin typeface="+mj-lt"/>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the Master subtitle style</a:t>
            </a:r>
          </a:p>
        </p:txBody>
      </p:sp>
      <p:pic>
        <p:nvPicPr>
          <p:cNvPr id="2" name="Graphic 1">
            <a:extLst>
              <a:ext uri="{FF2B5EF4-FFF2-40B4-BE49-F238E27FC236}">
                <a16:creationId xmlns:a16="http://schemas.microsoft.com/office/drawing/2014/main" id="{0B3C3ECD-98B2-3EB4-E251-072B47E61A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998" y="356616"/>
            <a:ext cx="1708493" cy="854247"/>
          </a:xfrm>
          <a:prstGeom prst="rect">
            <a:avLst/>
          </a:prstGeom>
        </p:spPr>
      </p:pic>
      <p:sp>
        <p:nvSpPr>
          <p:cNvPr id="3" name="Rectangle 2">
            <a:extLst>
              <a:ext uri="{FF2B5EF4-FFF2-40B4-BE49-F238E27FC236}">
                <a16:creationId xmlns:a16="http://schemas.microsoft.com/office/drawing/2014/main" id="{372FDCC6-74C8-4937-CB63-EB925C03BE62}"/>
              </a:ext>
            </a:extLst>
          </p:cNvPr>
          <p:cNvSpPr/>
          <p:nvPr userDrawn="1"/>
        </p:nvSpPr>
        <p:spPr>
          <a:xfrm flipV="1">
            <a:off x="0" y="6688183"/>
            <a:ext cx="12192000" cy="17417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Tree>
    <p:extLst>
      <p:ext uri="{BB962C8B-B14F-4D97-AF65-F5344CB8AC3E}">
        <p14:creationId xmlns:p14="http://schemas.microsoft.com/office/powerpoint/2010/main" val="32466645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096875"/>
      </p:ext>
    </p:extLst>
  </p:cSld>
  <p:clrMap bg1="lt1" tx1="dk1" bg2="lt2" tx2="dk2" accent1="accent1" accent2="accent2" accent3="accent3" accent4="accent4" accent5="accent5" accent6="accent6" hlink="hlink" folHlink="folHlink"/>
  <p:sldLayoutIdLst>
    <p:sldLayoutId id="2147483661" r:id="rId1"/>
    <p:sldLayoutId id="2147483688" r:id="rId2"/>
    <p:sldLayoutId id="2147483674" r:id="rId3"/>
    <p:sldLayoutId id="2147483673" r:id="rId4"/>
    <p:sldLayoutId id="2147483675" r:id="rId5"/>
    <p:sldLayoutId id="2147483672" r:id="rId6"/>
    <p:sldLayoutId id="2147483685" r:id="rId7"/>
    <p:sldLayoutId id="2147483686" r:id="rId8"/>
    <p:sldLayoutId id="2147483687" r:id="rId9"/>
    <p:sldLayoutId id="2147483684" r:id="rId10"/>
    <p:sldLayoutId id="2147483683" r:id="rId11"/>
    <p:sldLayoutId id="2147483691" r:id="rId12"/>
    <p:sldLayoutId id="2147483692" r:id="rId13"/>
  </p:sldLayoutIdLst>
  <p:hf sldNum="0" hdr="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7490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9" r:id="rId3"/>
    <p:sldLayoutId id="2147483679" r:id="rId4"/>
    <p:sldLayoutId id="2147483681" r:id="rId5"/>
    <p:sldLayoutId id="2147483690" r:id="rId6"/>
  </p:sldLayoutIdLst>
  <p:hf sldNum="0" hdr="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507246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hf hd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0.emf"/></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doi.org/10.1188/19.CJON.487-488"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hyperlink" Target="https://doi.org/10.1016/S2155-8256(17)30165-2"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xml"/><Relationship Id="rId1" Type="http://schemas.openxmlformats.org/officeDocument/2006/relationships/video" Target="https://www.youtube.com/embed/oabht2F3iK8?feature=oembed" TargetMode="External"/><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2B6370-C7A5-25A9-A8D1-9C3C6E5ED02C}"/>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5" name="Picture 4" descr="A close up of a sign&#10;&#10;Description automatically generated">
            <a:extLst>
              <a:ext uri="{FF2B5EF4-FFF2-40B4-BE49-F238E27FC236}">
                <a16:creationId xmlns:a16="http://schemas.microsoft.com/office/drawing/2014/main" id="{E79CAF9C-1289-7339-6746-83760ADC3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 y="274320"/>
            <a:ext cx="2033667" cy="1016833"/>
          </a:xfrm>
          <a:prstGeom prst="rect">
            <a:avLst/>
          </a:prstGeom>
        </p:spPr>
      </p:pic>
      <p:sp>
        <p:nvSpPr>
          <p:cNvPr id="6" name="Title 4">
            <a:extLst>
              <a:ext uri="{FF2B5EF4-FFF2-40B4-BE49-F238E27FC236}">
                <a16:creationId xmlns:a16="http://schemas.microsoft.com/office/drawing/2014/main" id="{B3914B43-502C-03CA-0B1D-471B5B813C46}"/>
              </a:ext>
            </a:extLst>
          </p:cNvPr>
          <p:cNvSpPr txBox="1">
            <a:spLocks/>
          </p:cNvSpPr>
          <p:nvPr/>
        </p:nvSpPr>
        <p:spPr>
          <a:xfrm>
            <a:off x="916161" y="2458863"/>
            <a:ext cx="10526195" cy="1143204"/>
          </a:xfrm>
          <a:prstGeom prst="rect">
            <a:avLst/>
          </a:prstGeom>
        </p:spPr>
        <p:txBody>
          <a:bodyPr lIns="91440" tIns="45720" rIns="91440" bIns="45720" anchor="b"/>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gn="ctr"/>
            <a:r>
              <a:rPr lang="en-US" sz="5400" b="1" dirty="0">
                <a:solidFill>
                  <a:srgbClr val="00519B"/>
                </a:solidFill>
                <a:latin typeface="Arial"/>
                <a:cs typeface="Arial"/>
              </a:rPr>
              <a:t>Stronger Together: Why Neonatal Nurses Choose NANN</a:t>
            </a:r>
            <a:endParaRPr lang="en-US" sz="5400" b="1" dirty="0">
              <a:solidFill>
                <a:srgbClr val="00519B"/>
              </a:solidFill>
              <a:latin typeface="Arial" panose="020B0604020202020204" pitchFamily="34" charset="0"/>
              <a:cs typeface="Arial" panose="020B0604020202020204" pitchFamily="34" charset="0"/>
            </a:endParaRPr>
          </a:p>
        </p:txBody>
      </p:sp>
      <p:sp>
        <p:nvSpPr>
          <p:cNvPr id="7" name="Subtitle 5">
            <a:extLst>
              <a:ext uri="{FF2B5EF4-FFF2-40B4-BE49-F238E27FC236}">
                <a16:creationId xmlns:a16="http://schemas.microsoft.com/office/drawing/2014/main" id="{EF2A7267-7B44-05D3-00E8-FA798E920C0D}"/>
              </a:ext>
            </a:extLst>
          </p:cNvPr>
          <p:cNvSpPr txBox="1">
            <a:spLocks/>
          </p:cNvSpPr>
          <p:nvPr/>
        </p:nvSpPr>
        <p:spPr>
          <a:xfrm>
            <a:off x="1718631" y="3710680"/>
            <a:ext cx="9166034" cy="1381582"/>
          </a:xfrm>
          <a:prstGeom prst="rect">
            <a:avLst/>
          </a:prstGeom>
        </p:spPr>
        <p:txBody>
          <a:bodyPr lIns="91440" tIns="45720" rIns="91440" bIns="45720" anchor="t">
            <a:normAutofit/>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lgn="ctr">
              <a:spcBef>
                <a:spcPts val="1200"/>
              </a:spcBef>
              <a:buNone/>
            </a:pPr>
            <a:r>
              <a:rPr lang="en-US" sz="3200" dirty="0">
                <a:solidFill>
                  <a:srgbClr val="00519B"/>
                </a:solidFill>
              </a:rPr>
              <a:t>Discover how NANN membership strengthens </a:t>
            </a:r>
            <a:r>
              <a:rPr lang="en-US" sz="3200">
                <a:solidFill>
                  <a:srgbClr val="00519B"/>
                </a:solidFill>
              </a:rPr>
              <a:t>neonatal nurses and the units they serve</a:t>
            </a:r>
          </a:p>
        </p:txBody>
      </p:sp>
    </p:spTree>
    <p:extLst>
      <p:ext uri="{BB962C8B-B14F-4D97-AF65-F5344CB8AC3E}">
        <p14:creationId xmlns:p14="http://schemas.microsoft.com/office/powerpoint/2010/main" val="130567474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E2849-FC12-CAC1-E315-75195E169DA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45DA06F-44D7-65AC-2499-B8DA50457E18}"/>
              </a:ext>
            </a:extLst>
          </p:cNvPr>
          <p:cNvSpPr>
            <a:spLocks noGrp="1"/>
          </p:cNvSpPr>
          <p:nvPr>
            <p:ph type="title"/>
          </p:nvPr>
        </p:nvSpPr>
        <p:spPr/>
        <p:txBody>
          <a:bodyPr/>
          <a:lstStyle/>
          <a:p>
            <a:endParaRPr lang="en-US"/>
          </a:p>
        </p:txBody>
      </p:sp>
      <p:pic>
        <p:nvPicPr>
          <p:cNvPr id="3" name="Picture 2" descr="A group of cards on a blue background&#10;&#10;AI-generated content may be incorrect.">
            <a:extLst>
              <a:ext uri="{FF2B5EF4-FFF2-40B4-BE49-F238E27FC236}">
                <a16:creationId xmlns:a16="http://schemas.microsoft.com/office/drawing/2014/main" id="{829BF3F8-CA35-A196-99DF-B239C1E1FC4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315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5A64F-860B-E94B-F669-F224022FC983}"/>
            </a:ext>
          </a:extLst>
        </p:cNvPr>
        <p:cNvGrpSpPr/>
        <p:nvPr/>
      </p:nvGrpSpPr>
      <p:grpSpPr>
        <a:xfrm>
          <a:off x="0" y="0"/>
          <a:ext cx="0" cy="0"/>
          <a:chOff x="0" y="0"/>
          <a:chExt cx="0" cy="0"/>
        </a:xfrm>
      </p:grpSpPr>
      <p:graphicFrame>
        <p:nvGraphicFramePr>
          <p:cNvPr id="10" name="Object 9">
            <a:hlinkClick r:id="" action="ppaction://ole?verb=0"/>
            <a:extLst>
              <a:ext uri="{FF2B5EF4-FFF2-40B4-BE49-F238E27FC236}">
                <a16:creationId xmlns:a16="http://schemas.microsoft.com/office/drawing/2014/main" id="{267C9E4A-65B3-A58F-4798-4751FF72C6B6}"/>
              </a:ext>
            </a:extLst>
          </p:cNvPr>
          <p:cNvGraphicFramePr>
            <a:graphicFrameLocks noChangeAspect="1"/>
          </p:cNvGraphicFramePr>
          <p:nvPr>
            <p:extLst>
              <p:ext uri="{D42A27DB-BD31-4B8C-83A1-F6EECF244321}">
                <p14:modId xmlns:p14="http://schemas.microsoft.com/office/powerpoint/2010/main" val="3605019666"/>
              </p:ext>
            </p:extLst>
          </p:nvPr>
        </p:nvGraphicFramePr>
        <p:xfrm>
          <a:off x="-127000" y="-34925"/>
          <a:ext cx="12319000" cy="6927850"/>
        </p:xfrm>
        <a:graphic>
          <a:graphicData uri="http://schemas.openxmlformats.org/presentationml/2006/ole">
            <mc:AlternateContent xmlns:mc="http://schemas.openxmlformats.org/markup-compatibility/2006">
              <mc:Choice xmlns:v="urn:schemas-microsoft-com:vml" Requires="v">
                <p:oleObj name="Presentation" r:id="rId3" imgW="6096296" imgH="3429229" progId="PowerPoint.Show.12">
                  <p:embed/>
                </p:oleObj>
              </mc:Choice>
              <mc:Fallback>
                <p:oleObj name="Presentation" r:id="rId3" imgW="6096296" imgH="3429229" progId="PowerPoint.Show.12">
                  <p:embed/>
                  <p:pic>
                    <p:nvPicPr>
                      <p:cNvPr id="10" name="Object 9">
                        <a:hlinkClick r:id="" action="ppaction://ole?verb=0"/>
                        <a:extLst>
                          <a:ext uri="{FF2B5EF4-FFF2-40B4-BE49-F238E27FC236}">
                            <a16:creationId xmlns:a16="http://schemas.microsoft.com/office/drawing/2014/main" id="{267C9E4A-65B3-A58F-4798-4751FF72C6B6}"/>
                          </a:ext>
                        </a:extLst>
                      </p:cNvPr>
                      <p:cNvPicPr/>
                      <p:nvPr/>
                    </p:nvPicPr>
                    <p:blipFill>
                      <a:blip r:embed="rId4"/>
                      <a:stretch>
                        <a:fillRect/>
                      </a:stretch>
                    </p:blipFill>
                    <p:spPr>
                      <a:xfrm>
                        <a:off x="-127000" y="-34925"/>
                        <a:ext cx="12319000" cy="6927850"/>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CBDC109-F163-D38A-EFF2-89462AE40DDB}"/>
              </a:ext>
            </a:extLst>
          </p:cNvPr>
          <p:cNvSpPr/>
          <p:nvPr/>
        </p:nvSpPr>
        <p:spPr>
          <a:xfrm>
            <a:off x="2788920" y="320040"/>
            <a:ext cx="2411730" cy="262890"/>
          </a:xfrm>
          <a:prstGeom prst="rect">
            <a:avLst/>
          </a:prstGeom>
          <a:solidFill>
            <a:srgbClr val="ECEFDE"/>
          </a:solidFill>
          <a:ln>
            <a:solidFill>
              <a:srgbClr val="ECE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345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356D9C-1906-4C38-97C1-AEDE61AB4C39}"/>
              </a:ext>
            </a:extLst>
          </p:cNvPr>
          <p:cNvSpPr>
            <a:spLocks noGrp="1"/>
          </p:cNvSpPr>
          <p:nvPr>
            <p:ph idx="1"/>
          </p:nvPr>
        </p:nvSpPr>
        <p:spPr>
          <a:xfrm>
            <a:off x="806912" y="2004579"/>
            <a:ext cx="10578176" cy="4720686"/>
          </a:xfrm>
        </p:spPr>
        <p:txBody>
          <a:bodyPr lIns="91440" tIns="45720" rIns="91440" bIns="45720" anchor="t"/>
          <a:lstStyle/>
          <a:p>
            <a:pPr marL="0" indent="0">
              <a:buNone/>
            </a:pPr>
            <a:r>
              <a:rPr lang="en-US" sz="2800" dirty="0">
                <a:latin typeface="Arial"/>
                <a:cs typeface="Arial"/>
              </a:rPr>
              <a:t>Enhance knowledge and understanding of EBP, QI, and research by:</a:t>
            </a:r>
            <a:endParaRPr lang="en-US" sz="2800" dirty="0"/>
          </a:p>
          <a:p>
            <a:pPr marL="457200" indent="-457200"/>
            <a:r>
              <a:rPr lang="en-US" sz="2800" dirty="0">
                <a:solidFill>
                  <a:srgbClr val="404040"/>
                </a:solidFill>
              </a:rPr>
              <a:t>Providing funding support projects</a:t>
            </a:r>
          </a:p>
          <a:p>
            <a:pPr marL="457200" indent="-457200"/>
            <a:r>
              <a:rPr lang="en-US" sz="2800" dirty="0">
                <a:latin typeface="Arial"/>
                <a:cs typeface="Arial"/>
              </a:rPr>
              <a:t>Generating new knowledge through research</a:t>
            </a:r>
            <a:endParaRPr lang="en-US" sz="2800" dirty="0"/>
          </a:p>
          <a:p>
            <a:pPr marL="457200" indent="-457200"/>
            <a:r>
              <a:rPr lang="en-US" sz="2800" dirty="0">
                <a:latin typeface="Arial"/>
                <a:cs typeface="Arial"/>
              </a:rPr>
              <a:t>Improving neonatal care through quality improvement</a:t>
            </a:r>
            <a:endParaRPr lang="en-US" sz="2800" dirty="0"/>
          </a:p>
          <a:p>
            <a:pPr marL="457200" indent="-457200"/>
            <a:r>
              <a:rPr lang="en-US" sz="2800" dirty="0">
                <a:latin typeface="Arial"/>
                <a:cs typeface="Arial"/>
              </a:rPr>
              <a:t>Developing evidence-based clinical practice guidelines, standards, and position statements</a:t>
            </a:r>
          </a:p>
          <a:p>
            <a:pPr marL="1066785" lvl="1" indent="-457200"/>
            <a:r>
              <a:rPr lang="en-US" sz="2400" dirty="0">
                <a:latin typeface="Arial"/>
                <a:cs typeface="Arial"/>
              </a:rPr>
              <a:t>Newly updated position statement: The Use of Human Milk and Breastfeeding in the NICU</a:t>
            </a:r>
          </a:p>
          <a:p>
            <a:pPr marL="1066785" lvl="1" indent="-457200"/>
            <a:endParaRPr lang="en-US" dirty="0"/>
          </a:p>
        </p:txBody>
      </p:sp>
      <p:sp>
        <p:nvSpPr>
          <p:cNvPr id="3" name="Text Placeholder 2">
            <a:extLst>
              <a:ext uri="{FF2B5EF4-FFF2-40B4-BE49-F238E27FC236}">
                <a16:creationId xmlns:a16="http://schemas.microsoft.com/office/drawing/2014/main" id="{145BBD9F-AFE7-4945-B535-83B4F64717FC}"/>
              </a:ext>
            </a:extLst>
          </p:cNvPr>
          <p:cNvSpPr>
            <a:spLocks noGrp="1"/>
          </p:cNvSpPr>
          <p:nvPr>
            <p:ph type="body" sz="quarter" idx="10"/>
          </p:nvPr>
        </p:nvSpPr>
        <p:spPr>
          <a:xfrm>
            <a:off x="3159619" y="343935"/>
            <a:ext cx="8571464" cy="980695"/>
          </a:xfrm>
        </p:spPr>
        <p:txBody>
          <a:bodyPr/>
          <a:lstStyle/>
          <a:p>
            <a:r>
              <a:rPr lang="en-US" sz="2800"/>
              <a:t>RESEARCH, EVIDENCE-BASED PRACTICE &amp; QUALITY IMPROVEMENT</a:t>
            </a:r>
          </a:p>
        </p:txBody>
      </p:sp>
      <p:pic>
        <p:nvPicPr>
          <p:cNvPr id="5" name="Graphic 4" descr="Research with solid fill">
            <a:extLst>
              <a:ext uri="{FF2B5EF4-FFF2-40B4-BE49-F238E27FC236}">
                <a16:creationId xmlns:a16="http://schemas.microsoft.com/office/drawing/2014/main" id="{3526B122-A8E7-0DB2-1CA8-C4EECC8B16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41895" y="2501929"/>
            <a:ext cx="2550544" cy="2589289"/>
          </a:xfrm>
          <a:prstGeom prst="rect">
            <a:avLst/>
          </a:prstGeom>
        </p:spPr>
      </p:pic>
    </p:spTree>
    <p:extLst>
      <p:ext uri="{BB962C8B-B14F-4D97-AF65-F5344CB8AC3E}">
        <p14:creationId xmlns:p14="http://schemas.microsoft.com/office/powerpoint/2010/main" val="2978722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4621B5-2D49-4C20-A19E-75F77F45496F}"/>
              </a:ext>
            </a:extLst>
          </p:cNvPr>
          <p:cNvSpPr>
            <a:spLocks noGrp="1"/>
          </p:cNvSpPr>
          <p:nvPr>
            <p:ph idx="1"/>
          </p:nvPr>
        </p:nvSpPr>
        <p:spPr>
          <a:xfrm>
            <a:off x="298018" y="1811021"/>
            <a:ext cx="10515600" cy="4882672"/>
          </a:xfrm>
        </p:spPr>
        <p:txBody>
          <a:bodyPr lIns="91440" tIns="45720" rIns="91440" bIns="45720" anchor="t"/>
          <a:lstStyle/>
          <a:p>
            <a:pPr marL="913765" indent="-304165"/>
            <a:r>
              <a:rPr lang="en-US" sz="2800">
                <a:solidFill>
                  <a:schemeClr val="tx1"/>
                </a:solidFill>
                <a:latin typeface="Arial"/>
                <a:cs typeface="Arial"/>
              </a:rPr>
              <a:t>Established partnerships with external organizations recognized in neonatal health policy</a:t>
            </a:r>
            <a:endParaRPr lang="en-US" sz="2800">
              <a:solidFill>
                <a:schemeClr val="tx1"/>
              </a:solidFill>
            </a:endParaRPr>
          </a:p>
          <a:p>
            <a:pPr marL="913765" lvl="1" indent="-304165"/>
            <a:r>
              <a:rPr lang="en-US" sz="2800">
                <a:solidFill>
                  <a:schemeClr val="tx1"/>
                </a:solidFill>
                <a:latin typeface="Arial"/>
                <a:cs typeface="Arial"/>
              </a:rPr>
              <a:t>Increased the visibility of the Health, Policy, and Advocacy Committee (HPAC) advocacy agenda</a:t>
            </a:r>
          </a:p>
          <a:p>
            <a:pPr marL="913765" lvl="1" indent="-304165"/>
            <a:r>
              <a:rPr lang="en-US" sz="2800">
                <a:solidFill>
                  <a:schemeClr val="tx1"/>
                </a:solidFill>
                <a:latin typeface="Arial"/>
                <a:cs typeface="Arial"/>
              </a:rPr>
              <a:t>Signed on to a variety of important bills and letters through the Nursing Coalition Community and other collaborative partnerships</a:t>
            </a:r>
          </a:p>
          <a:p>
            <a:pPr marL="913765" lvl="1" indent="-304165"/>
            <a:r>
              <a:rPr lang="en-US" sz="2800" err="1">
                <a:solidFill>
                  <a:schemeClr val="tx1"/>
                </a:solidFill>
                <a:latin typeface="Arial"/>
                <a:cs typeface="Arial"/>
              </a:rPr>
              <a:t>NANNcast</a:t>
            </a:r>
            <a:r>
              <a:rPr lang="en-US" sz="2800">
                <a:solidFill>
                  <a:schemeClr val="tx1"/>
                </a:solidFill>
                <a:latin typeface="Arial"/>
                <a:cs typeface="Arial"/>
              </a:rPr>
              <a:t> advocacy annual topics and series planned in 2025</a:t>
            </a:r>
          </a:p>
          <a:p>
            <a:pPr marL="913765" lvl="1" indent="-304165"/>
            <a:r>
              <a:rPr lang="en-US" sz="2800">
                <a:solidFill>
                  <a:schemeClr val="tx1"/>
                </a:solidFill>
                <a:latin typeface="Arial"/>
                <a:cs typeface="Arial"/>
              </a:rPr>
              <a:t>Working with AWHONN on collaborative Hill Day 2026</a:t>
            </a:r>
          </a:p>
          <a:p>
            <a:pPr marL="913765" lvl="1" indent="-304165"/>
            <a:endParaRPr lang="en-US" sz="2700">
              <a:solidFill>
                <a:schemeClr val="tx1"/>
              </a:solidFill>
            </a:endParaRPr>
          </a:p>
        </p:txBody>
      </p:sp>
      <p:sp>
        <p:nvSpPr>
          <p:cNvPr id="3" name="Text Placeholder 2">
            <a:extLst>
              <a:ext uri="{FF2B5EF4-FFF2-40B4-BE49-F238E27FC236}">
                <a16:creationId xmlns:a16="http://schemas.microsoft.com/office/drawing/2014/main" id="{B56F9514-9829-4C32-B3AA-803687EBBBF8}"/>
              </a:ext>
            </a:extLst>
          </p:cNvPr>
          <p:cNvSpPr>
            <a:spLocks noGrp="1"/>
          </p:cNvSpPr>
          <p:nvPr>
            <p:ph type="body" sz="quarter" idx="10"/>
          </p:nvPr>
        </p:nvSpPr>
        <p:spPr>
          <a:xfrm>
            <a:off x="3282704" y="420135"/>
            <a:ext cx="8194183" cy="980695"/>
          </a:xfrm>
        </p:spPr>
        <p:txBody>
          <a:bodyPr lIns="91440" tIns="45720" rIns="91440" bIns="45720" anchor="ctr" anchorCtr="0"/>
          <a:lstStyle/>
          <a:p>
            <a:r>
              <a:rPr lang="en-US" sz="2800">
                <a:latin typeface="Arial"/>
                <a:cs typeface="Arial"/>
              </a:rPr>
              <a:t>2025 ADVOCACY ACCOMPLISHMENTS</a:t>
            </a:r>
          </a:p>
        </p:txBody>
      </p:sp>
      <p:pic>
        <p:nvPicPr>
          <p:cNvPr id="5" name="Graphic 4" descr="Megaphone outline">
            <a:extLst>
              <a:ext uri="{FF2B5EF4-FFF2-40B4-BE49-F238E27FC236}">
                <a16:creationId xmlns:a16="http://schemas.microsoft.com/office/drawing/2014/main" id="{52B8F58D-8631-6734-6CE2-57603BF3C1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96818" y="694248"/>
            <a:ext cx="2395182" cy="2395182"/>
          </a:xfrm>
          <a:prstGeom prst="rect">
            <a:avLst/>
          </a:prstGeom>
        </p:spPr>
      </p:pic>
    </p:spTree>
    <p:extLst>
      <p:ext uri="{BB962C8B-B14F-4D97-AF65-F5344CB8AC3E}">
        <p14:creationId xmlns:p14="http://schemas.microsoft.com/office/powerpoint/2010/main" val="207332228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AD3DA1-0861-4710-AB33-02AF1806F2BF}"/>
              </a:ext>
            </a:extLst>
          </p:cNvPr>
          <p:cNvSpPr>
            <a:spLocks noGrp="1"/>
          </p:cNvSpPr>
          <p:nvPr>
            <p:ph idx="1"/>
          </p:nvPr>
        </p:nvSpPr>
        <p:spPr>
          <a:xfrm>
            <a:off x="803082" y="1720463"/>
            <a:ext cx="10816912" cy="5137537"/>
          </a:xfrm>
        </p:spPr>
        <p:txBody>
          <a:bodyPr lIns="91440" tIns="45720" rIns="91440" bIns="45720" anchor="t"/>
          <a:lstStyle/>
          <a:p>
            <a:pPr marL="0" marR="0" indent="0">
              <a:lnSpc>
                <a:spcPct val="107000"/>
              </a:lnSpc>
              <a:spcBef>
                <a:spcPts val="0"/>
              </a:spcBef>
              <a:spcAft>
                <a:spcPts val="800"/>
              </a:spcAft>
              <a:buNone/>
            </a:pPr>
            <a:r>
              <a:rPr lang="en-US" sz="2600">
                <a:effectLst/>
                <a:latin typeface="+mn-lt"/>
                <a:ea typeface="Calibri"/>
                <a:cs typeface="Times New Roman"/>
              </a:rPr>
              <a:t>A diverse workforce and an inclusive environment are essential for NANN to deliver a high level of equitable care serving ALL patients and families across ALL communities</a:t>
            </a:r>
          </a:p>
          <a:p>
            <a:pPr marL="304165" indent="-304165">
              <a:lnSpc>
                <a:spcPct val="107000"/>
              </a:lnSpc>
              <a:spcBef>
                <a:spcPts val="0"/>
              </a:spcBef>
              <a:spcAft>
                <a:spcPts val="800"/>
              </a:spcAft>
            </a:pPr>
            <a:r>
              <a:rPr lang="en-US" sz="2000">
                <a:latin typeface="+mn-lt"/>
                <a:ea typeface="Calibri"/>
                <a:cs typeface="Times New Roman"/>
              </a:rPr>
              <a:t>Created ONE NANN Committee to</a:t>
            </a:r>
            <a:r>
              <a:rPr lang="en-US" sz="2000">
                <a:effectLst/>
                <a:latin typeface="+mn-lt"/>
                <a:ea typeface="Calibri"/>
                <a:cs typeface="Times New Roman"/>
              </a:rPr>
              <a:t> </a:t>
            </a:r>
            <a:r>
              <a:rPr lang="en-US" sz="2000">
                <a:latin typeface="+mn-lt"/>
                <a:ea typeface="Calibri"/>
                <a:cs typeface="Times New Roman"/>
              </a:rPr>
              <a:t>guide NANN’s strategic DEI efforts</a:t>
            </a:r>
            <a:endParaRPr lang="en-US" sz="2000">
              <a:effectLst/>
              <a:latin typeface="+mn-lt"/>
              <a:ea typeface="Calibri"/>
              <a:cs typeface="Times New Roman"/>
            </a:endParaRPr>
          </a:p>
          <a:p>
            <a:pPr marL="304165" indent="-304165">
              <a:lnSpc>
                <a:spcPct val="107000"/>
              </a:lnSpc>
              <a:spcBef>
                <a:spcPts val="0"/>
              </a:spcBef>
              <a:spcAft>
                <a:spcPts val="800"/>
              </a:spcAft>
            </a:pPr>
            <a:r>
              <a:rPr lang="en-US" sz="2000">
                <a:latin typeface="+mn-lt"/>
                <a:ea typeface="Calibri"/>
                <a:cs typeface="Arial"/>
              </a:rPr>
              <a:t>Promote the importance of health equity </a:t>
            </a:r>
            <a:r>
              <a:rPr lang="en-US" sz="2000">
                <a:effectLst/>
                <a:latin typeface="+mn-lt"/>
                <a:ea typeface="Calibri"/>
                <a:cs typeface="Arial"/>
              </a:rPr>
              <a:t>and </a:t>
            </a:r>
            <a:r>
              <a:rPr lang="en-US" sz="2000">
                <a:latin typeface="+mn-lt"/>
                <a:ea typeface="Calibri"/>
                <a:cs typeface="Arial"/>
              </a:rPr>
              <a:t>workforce diversity through advocacy</a:t>
            </a:r>
            <a:r>
              <a:rPr lang="en-US" sz="2000">
                <a:effectLst/>
                <a:latin typeface="+mn-lt"/>
                <a:ea typeface="Calibri"/>
                <a:cs typeface="Arial"/>
              </a:rPr>
              <a:t>, </a:t>
            </a:r>
            <a:r>
              <a:rPr lang="en-US" sz="2000">
                <a:latin typeface="+mn-lt"/>
                <a:ea typeface="Calibri"/>
                <a:cs typeface="Arial"/>
              </a:rPr>
              <a:t>research</a:t>
            </a:r>
            <a:r>
              <a:rPr lang="en-US" sz="2000">
                <a:effectLst/>
                <a:latin typeface="+mn-lt"/>
                <a:ea typeface="Calibri"/>
                <a:cs typeface="Arial"/>
              </a:rPr>
              <a:t>, </a:t>
            </a:r>
            <a:r>
              <a:rPr lang="en-US" sz="2000">
                <a:latin typeface="+mn-lt"/>
                <a:ea typeface="Calibri"/>
                <a:cs typeface="Arial"/>
              </a:rPr>
              <a:t>policy statements</a:t>
            </a:r>
            <a:r>
              <a:rPr lang="en-US" sz="2000">
                <a:effectLst/>
                <a:latin typeface="+mn-lt"/>
                <a:ea typeface="Calibri"/>
                <a:cs typeface="Arial"/>
              </a:rPr>
              <a:t>, </a:t>
            </a:r>
            <a:r>
              <a:rPr lang="en-US" sz="2000">
                <a:latin typeface="+mn-lt"/>
                <a:ea typeface="Calibri"/>
                <a:cs typeface="Arial"/>
              </a:rPr>
              <a:t>education</a:t>
            </a:r>
            <a:r>
              <a:rPr lang="en-US" sz="2000">
                <a:effectLst/>
                <a:latin typeface="+mn-lt"/>
                <a:ea typeface="Calibri"/>
                <a:cs typeface="Arial"/>
              </a:rPr>
              <a:t>, and </a:t>
            </a:r>
            <a:r>
              <a:rPr lang="en-US" sz="2000">
                <a:latin typeface="+mn-lt"/>
                <a:ea typeface="Calibri"/>
                <a:cs typeface="Arial"/>
              </a:rPr>
              <a:t>community building </a:t>
            </a:r>
          </a:p>
          <a:p>
            <a:pPr marL="304165" indent="-304165">
              <a:lnSpc>
                <a:spcPct val="107000"/>
              </a:lnSpc>
              <a:spcBef>
                <a:spcPts val="0"/>
              </a:spcBef>
              <a:spcAft>
                <a:spcPts val="800"/>
              </a:spcAft>
            </a:pPr>
            <a:r>
              <a:rPr lang="en-US" sz="2000">
                <a:latin typeface="+mn-lt"/>
                <a:ea typeface="Calibri"/>
                <a:cs typeface="Arial"/>
              </a:rPr>
              <a:t>Partnered with March of Dimes for NANN leader implicit bias training</a:t>
            </a:r>
          </a:p>
          <a:p>
            <a:pPr marL="304165" indent="-304165">
              <a:lnSpc>
                <a:spcPct val="107000"/>
              </a:lnSpc>
              <a:spcBef>
                <a:spcPts val="0"/>
              </a:spcBef>
              <a:spcAft>
                <a:spcPts val="800"/>
              </a:spcAft>
            </a:pPr>
            <a:r>
              <a:rPr lang="en-US" sz="2000">
                <a:latin typeface="+mn-lt"/>
                <a:ea typeface="Calibri"/>
                <a:cs typeface="Arial"/>
              </a:rPr>
              <a:t>Launched e-membership in 2023 and associate membership of non-nurse healthcare professionals in March 2024</a:t>
            </a:r>
          </a:p>
          <a:p>
            <a:pPr marL="304165" indent="-304165">
              <a:lnSpc>
                <a:spcPct val="107000"/>
              </a:lnSpc>
              <a:spcBef>
                <a:spcPts val="0"/>
              </a:spcBef>
              <a:spcAft>
                <a:spcPts val="800"/>
              </a:spcAft>
            </a:pPr>
            <a:r>
              <a:rPr lang="en-US" sz="2000">
                <a:latin typeface="+mn-lt"/>
                <a:ea typeface="Calibri"/>
                <a:cs typeface="Arial"/>
              </a:rPr>
              <a:t>Launched name change of advanced practice division to be </a:t>
            </a:r>
            <a:r>
              <a:rPr lang="en-US" sz="2000">
                <a:effectLst/>
                <a:latin typeface="+mn-lt"/>
                <a:ea typeface="Calibri"/>
                <a:cs typeface="Arial"/>
              </a:rPr>
              <a:t>more</a:t>
            </a:r>
            <a:r>
              <a:rPr lang="en-US" sz="2000">
                <a:latin typeface="+mn-lt"/>
                <a:ea typeface="Calibri"/>
                <a:cs typeface="Arial"/>
              </a:rPr>
              <a:t> inclusive in March 2024</a:t>
            </a:r>
            <a:endParaRPr lang="en-US" sz="2000">
              <a:effectLst/>
              <a:latin typeface="+mn-lt"/>
              <a:ea typeface="Calibri"/>
              <a:cs typeface="Arial"/>
            </a:endParaRPr>
          </a:p>
          <a:p>
            <a:pPr marL="304165" indent="-304165">
              <a:lnSpc>
                <a:spcPct val="107000"/>
              </a:lnSpc>
              <a:spcBef>
                <a:spcPts val="0"/>
              </a:spcBef>
              <a:spcAft>
                <a:spcPts val="800"/>
              </a:spcAft>
            </a:pPr>
            <a:r>
              <a:rPr lang="en-US" sz="2000">
                <a:latin typeface="+mn-lt"/>
                <a:ea typeface="Calibri"/>
                <a:cs typeface="Arial"/>
              </a:rPr>
              <a:t>Considering recent Executive Orders impact on DEI and grant funding, the committee is setting new goals for the current year</a:t>
            </a:r>
          </a:p>
          <a:p>
            <a:pPr marL="304165" indent="-304165">
              <a:lnSpc>
                <a:spcPct val="107000"/>
              </a:lnSpc>
              <a:spcBef>
                <a:spcPts val="0"/>
              </a:spcBef>
              <a:spcAft>
                <a:spcPts val="800"/>
              </a:spcAft>
            </a:pPr>
            <a:endParaRPr lang="en-US" sz="2400">
              <a:latin typeface="+mn-lt"/>
              <a:ea typeface="Calibri"/>
              <a:cs typeface="Times New Roman"/>
            </a:endParaRPr>
          </a:p>
          <a:p>
            <a:pPr marL="304165" indent="-304165"/>
            <a:endParaRPr lang="en-US">
              <a:effectLst/>
              <a:ea typeface="Calibri" panose="020F0502020204030204" pitchFamily="34" charset="0"/>
            </a:endParaRPr>
          </a:p>
        </p:txBody>
      </p:sp>
      <p:sp>
        <p:nvSpPr>
          <p:cNvPr id="3" name="Text Placeholder 2">
            <a:extLst>
              <a:ext uri="{FF2B5EF4-FFF2-40B4-BE49-F238E27FC236}">
                <a16:creationId xmlns:a16="http://schemas.microsoft.com/office/drawing/2014/main" id="{468C5CDE-9D22-4698-903C-65E84DB94E83}"/>
              </a:ext>
            </a:extLst>
          </p:cNvPr>
          <p:cNvSpPr>
            <a:spLocks noGrp="1"/>
          </p:cNvSpPr>
          <p:nvPr>
            <p:ph type="body" sz="quarter" idx="10"/>
          </p:nvPr>
        </p:nvSpPr>
        <p:spPr/>
        <p:txBody>
          <a:bodyPr lIns="91440" tIns="45720" rIns="91440" bIns="45720" anchor="ctr" anchorCtr="0"/>
          <a:lstStyle/>
          <a:p>
            <a:r>
              <a:rPr lang="en-US" sz="2800">
                <a:latin typeface="Arial"/>
                <a:cs typeface="Arial"/>
              </a:rPr>
              <a:t>DIVERSITY, EQUITY &amp; INCLUSION</a:t>
            </a:r>
          </a:p>
        </p:txBody>
      </p:sp>
      <p:pic>
        <p:nvPicPr>
          <p:cNvPr id="4" name="Picture 3" descr="A black background with white text&#10;&#10;AI-generated content may be incorrect.">
            <a:extLst>
              <a:ext uri="{FF2B5EF4-FFF2-40B4-BE49-F238E27FC236}">
                <a16:creationId xmlns:a16="http://schemas.microsoft.com/office/drawing/2014/main" id="{A4CDD685-3847-D229-723E-773D1E51A6C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t="33262" r="853" b="56658"/>
          <a:stretch/>
        </p:blipFill>
        <p:spPr>
          <a:xfrm>
            <a:off x="5409516" y="1042388"/>
            <a:ext cx="6206782" cy="633570"/>
          </a:xfrm>
          <a:prstGeom prst="rect">
            <a:avLst/>
          </a:prstGeom>
        </p:spPr>
      </p:pic>
      <p:sp>
        <p:nvSpPr>
          <p:cNvPr id="6" name="Text Placeholder 2">
            <a:extLst>
              <a:ext uri="{FF2B5EF4-FFF2-40B4-BE49-F238E27FC236}">
                <a16:creationId xmlns:a16="http://schemas.microsoft.com/office/drawing/2014/main" id="{8D13726E-4162-1D53-CC00-C11CE10E2C8A}"/>
              </a:ext>
            </a:extLst>
          </p:cNvPr>
          <p:cNvSpPr txBox="1">
            <a:spLocks/>
          </p:cNvSpPr>
          <p:nvPr/>
        </p:nvSpPr>
        <p:spPr>
          <a:xfrm>
            <a:off x="2897599" y="870651"/>
            <a:ext cx="2753236" cy="900485"/>
          </a:xfrm>
          <a:prstGeom prst="rect">
            <a:avLst/>
          </a:prstGeom>
          <a:noFill/>
          <a:ln>
            <a:noFill/>
          </a:ln>
        </p:spPr>
        <p:txBody>
          <a:bodyPr lIns="91440" tIns="45720" rIns="91440" bIns="45720" anchor="ctr" anchorCtr="0"/>
          <a:lstStyle>
            <a:lvl1pPr marL="0" indent="0" algn="l" defTabSz="1219170" rtl="0" eaLnBrk="1" latinLnBrk="0" hangingPunct="1">
              <a:lnSpc>
                <a:spcPct val="90000"/>
              </a:lnSpc>
              <a:spcBef>
                <a:spcPts val="1333"/>
              </a:spcBef>
              <a:buFont typeface="Arial" panose="020B0604020202020204" pitchFamily="34" charset="0"/>
              <a:buNone/>
              <a:defRPr sz="2667" b="0" i="0" kern="1200" spc="400" baseline="0">
                <a:solidFill>
                  <a:srgbClr val="07529C"/>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800">
                <a:latin typeface="Arial"/>
                <a:cs typeface="Arial"/>
              </a:rPr>
              <a:t>ONE NANN:</a:t>
            </a:r>
          </a:p>
        </p:txBody>
      </p:sp>
    </p:spTree>
    <p:extLst>
      <p:ext uri="{BB962C8B-B14F-4D97-AF65-F5344CB8AC3E}">
        <p14:creationId xmlns:p14="http://schemas.microsoft.com/office/powerpoint/2010/main" val="175243714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9E1627-8CBA-4B55-A23A-74F10E8102B3}"/>
              </a:ext>
            </a:extLst>
          </p:cNvPr>
          <p:cNvSpPr>
            <a:spLocks noGrp="1"/>
          </p:cNvSpPr>
          <p:nvPr>
            <p:ph type="body" sz="quarter" idx="10"/>
          </p:nvPr>
        </p:nvSpPr>
        <p:spPr/>
        <p:txBody>
          <a:bodyPr lIns="91440" tIns="45720" rIns="91440" bIns="45720" anchor="ctr" anchorCtr="0"/>
          <a:lstStyle/>
          <a:p>
            <a:r>
              <a:rPr lang="en-US" sz="2800">
                <a:latin typeface="Arial"/>
                <a:cs typeface="Arial"/>
              </a:rPr>
              <a:t>NANN’s PODCAST: </a:t>
            </a:r>
            <a:r>
              <a:rPr lang="en-US" sz="2800" err="1">
                <a:latin typeface="Arial"/>
                <a:cs typeface="Arial"/>
              </a:rPr>
              <a:t>NANNcast</a:t>
            </a:r>
            <a:endParaRPr lang="en-US" sz="2800">
              <a:latin typeface="Arial"/>
              <a:cs typeface="Arial"/>
            </a:endParaRPr>
          </a:p>
        </p:txBody>
      </p:sp>
      <p:sp>
        <p:nvSpPr>
          <p:cNvPr id="6" name="TextBox 5">
            <a:extLst>
              <a:ext uri="{FF2B5EF4-FFF2-40B4-BE49-F238E27FC236}">
                <a16:creationId xmlns:a16="http://schemas.microsoft.com/office/drawing/2014/main" id="{C71D83A0-04A5-4FC8-80FB-C74F857B0B1F}"/>
              </a:ext>
            </a:extLst>
          </p:cNvPr>
          <p:cNvSpPr txBox="1"/>
          <p:nvPr/>
        </p:nvSpPr>
        <p:spPr>
          <a:xfrm>
            <a:off x="674426" y="1737340"/>
            <a:ext cx="6903377" cy="4801314"/>
          </a:xfrm>
          <a:prstGeom prst="rect">
            <a:avLst/>
          </a:prstGeom>
          <a:noFill/>
        </p:spPr>
        <p:txBody>
          <a:bodyPr wrap="square" lIns="91440" tIns="45720" rIns="91440" bIns="45720" rtlCol="0" anchor="t">
            <a:spAutoFit/>
          </a:bodyPr>
          <a:lstStyle/>
          <a:p>
            <a:r>
              <a:rPr lang="en-US" dirty="0"/>
              <a:t>Advice and expertise for nurses, families, multidisciplinary and industry partners on a wealth of clinical, professional development, and advocacy topics. </a:t>
            </a:r>
          </a:p>
          <a:p>
            <a:endParaRPr lang="en-US" dirty="0"/>
          </a:p>
          <a:p>
            <a:r>
              <a:rPr lang="en-US" dirty="0"/>
              <a:t>Over 145K downloads:</a:t>
            </a:r>
            <a:endParaRPr lang="en-US" dirty="0">
              <a:cs typeface="Arial"/>
            </a:endParaRPr>
          </a:p>
          <a:p>
            <a:pPr marL="457200" indent="-457200">
              <a:buFont typeface="Arial" panose="020B0604020202020204" pitchFamily="34" charset="0"/>
              <a:buChar char="•"/>
            </a:pPr>
            <a:r>
              <a:rPr lang="en-US" sz="1800" dirty="0"/>
              <a:t>ANC Special Series Feature – Climate Change, Environmental Hazards, and Infant Health: What Neonatal Nurses Need to Know</a:t>
            </a:r>
          </a:p>
          <a:p>
            <a:pPr marL="457200" indent="-457200">
              <a:buFont typeface="Arial" panose="020B0604020202020204" pitchFamily="34" charset="0"/>
              <a:buChar char="•"/>
            </a:pPr>
            <a:r>
              <a:rPr lang="en-US" sz="1800" dirty="0"/>
              <a:t>Today is a Good Day: Harnessing Superpowers to Support Families</a:t>
            </a:r>
          </a:p>
          <a:p>
            <a:pPr marL="457200" indent="-457200">
              <a:buFont typeface="Arial" panose="020B0604020202020204" pitchFamily="34" charset="0"/>
              <a:buChar char="•"/>
            </a:pPr>
            <a:r>
              <a:rPr lang="en-US" sz="1800" dirty="0">
                <a:cs typeface="Arial"/>
              </a:rPr>
              <a:t>Should We Cool Preterm Infants with HIE at 33 to 35 Weeks? A </a:t>
            </a:r>
            <a:r>
              <a:rPr lang="en-US" sz="1800" dirty="0" err="1">
                <a:cs typeface="Arial"/>
              </a:rPr>
              <a:t>NANNcast</a:t>
            </a:r>
            <a:r>
              <a:rPr lang="en-US" sz="1800" dirty="0">
                <a:cs typeface="Arial"/>
              </a:rPr>
              <a:t> + The Incubator Collaboration</a:t>
            </a:r>
          </a:p>
          <a:p>
            <a:pPr marL="457200" indent="-457200">
              <a:buFont typeface="Arial" panose="020B0604020202020204" pitchFamily="34" charset="0"/>
              <a:buChar char="•"/>
            </a:pPr>
            <a:r>
              <a:rPr lang="en-US" sz="1800" dirty="0">
                <a:latin typeface="Arial"/>
                <a:ea typeface="Lato"/>
                <a:cs typeface="Arial"/>
              </a:rPr>
              <a:t>Congenital Diaphragmatic Hernia: What We Know, How We Currently Manage, and Thoughts for the Future</a:t>
            </a:r>
          </a:p>
        </p:txBody>
      </p:sp>
      <p:pic>
        <p:nvPicPr>
          <p:cNvPr id="10" name="Content Placeholder 9" descr="Icon&#10;&#10;Description automatically generated">
            <a:extLst>
              <a:ext uri="{FF2B5EF4-FFF2-40B4-BE49-F238E27FC236}">
                <a16:creationId xmlns:a16="http://schemas.microsoft.com/office/drawing/2014/main" id="{26976B83-48DB-41DB-AB79-FC1F0AD058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77803" y="1737340"/>
            <a:ext cx="4403796" cy="4403796"/>
          </a:xfrm>
        </p:spPr>
      </p:pic>
      <p:sp>
        <p:nvSpPr>
          <p:cNvPr id="2" name="TextBox 1">
            <a:extLst>
              <a:ext uri="{FF2B5EF4-FFF2-40B4-BE49-F238E27FC236}">
                <a16:creationId xmlns:a16="http://schemas.microsoft.com/office/drawing/2014/main" id="{5F21E141-B2E7-38B3-4835-A6A46AEA351E}"/>
              </a:ext>
            </a:extLst>
          </p:cNvPr>
          <p:cNvSpPr txBox="1"/>
          <p:nvPr/>
        </p:nvSpPr>
        <p:spPr>
          <a:xfrm>
            <a:off x="7577804" y="6202017"/>
            <a:ext cx="4468422" cy="784830"/>
          </a:xfrm>
          <a:prstGeom prst="rect">
            <a:avLst/>
          </a:prstGeom>
          <a:noFill/>
        </p:spPr>
        <p:txBody>
          <a:bodyPr wrap="square" rtlCol="0">
            <a:spAutoFit/>
          </a:bodyPr>
          <a:lstStyle/>
          <a:p>
            <a:pPr algn="ctr"/>
            <a:r>
              <a:rPr lang="en-US" sz="2100">
                <a:solidFill>
                  <a:srgbClr val="01539D"/>
                </a:solidFill>
              </a:rPr>
              <a:t>Stream your favorite topics today!</a:t>
            </a:r>
          </a:p>
          <a:p>
            <a:endParaRPr lang="en-US"/>
          </a:p>
        </p:txBody>
      </p:sp>
    </p:spTree>
    <p:extLst>
      <p:ext uri="{BB962C8B-B14F-4D97-AF65-F5344CB8AC3E}">
        <p14:creationId xmlns:p14="http://schemas.microsoft.com/office/powerpoint/2010/main" val="281870338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CE6005-A3BA-EE4D-7098-301AAFADE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58360"/>
          </a:xfrm>
          <a:prstGeom prst="rect">
            <a:avLst/>
          </a:prstGeom>
        </p:spPr>
      </p:pic>
    </p:spTree>
    <p:extLst>
      <p:ext uri="{BB962C8B-B14F-4D97-AF65-F5344CB8AC3E}">
        <p14:creationId xmlns:p14="http://schemas.microsoft.com/office/powerpoint/2010/main" val="382636765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731B3-5405-9643-BA26-CCA93567B00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BF01ADB-AC57-699E-6270-F5DF3968C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 y="0"/>
            <a:ext cx="12334240" cy="6938010"/>
          </a:xfrm>
          <a:prstGeom prst="rect">
            <a:avLst/>
          </a:prstGeom>
        </p:spPr>
      </p:pic>
    </p:spTree>
    <p:extLst>
      <p:ext uri="{BB962C8B-B14F-4D97-AF65-F5344CB8AC3E}">
        <p14:creationId xmlns:p14="http://schemas.microsoft.com/office/powerpoint/2010/main" val="131172929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7260C-CC4F-1C35-6A5A-05BD959E652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D0ADFD6-DD0D-495B-775C-6FA8B47D1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40627"/>
          </a:xfrm>
          <a:prstGeom prst="rect">
            <a:avLst/>
          </a:prstGeom>
        </p:spPr>
      </p:pic>
    </p:spTree>
    <p:extLst>
      <p:ext uri="{BB962C8B-B14F-4D97-AF65-F5344CB8AC3E}">
        <p14:creationId xmlns:p14="http://schemas.microsoft.com/office/powerpoint/2010/main" val="355236552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2C7D1-E94B-F69A-8A36-A958E48F6FBF}"/>
            </a:ext>
          </a:extLst>
        </p:cNvPr>
        <p:cNvGrpSpPr/>
        <p:nvPr/>
      </p:nvGrpSpPr>
      <p:grpSpPr>
        <a:xfrm>
          <a:off x="0" y="0"/>
          <a:ext cx="0" cy="0"/>
          <a:chOff x="0" y="0"/>
          <a:chExt cx="0" cy="0"/>
        </a:xfrm>
      </p:grpSpPr>
      <p:pic>
        <p:nvPicPr>
          <p:cNvPr id="4" name="Picture 3" descr="A group of green rectangular boxes with text&#10;&#10;AI-generated content may be incorrect.">
            <a:extLst>
              <a:ext uri="{FF2B5EF4-FFF2-40B4-BE49-F238E27FC236}">
                <a16:creationId xmlns:a16="http://schemas.microsoft.com/office/drawing/2014/main" id="{033095F6-F7B1-15F0-4737-141B26A2535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1000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B4DDE-D049-41C3-DF2D-B2A74E6CD06C}"/>
              </a:ext>
            </a:extLst>
          </p:cNvPr>
          <p:cNvSpPr>
            <a:spLocks noGrp="1"/>
          </p:cNvSpPr>
          <p:nvPr>
            <p:ph type="ctrTitle"/>
          </p:nvPr>
        </p:nvSpPr>
        <p:spPr>
          <a:xfrm>
            <a:off x="2216149" y="365544"/>
            <a:ext cx="9337323" cy="1148847"/>
          </a:xfrm>
        </p:spPr>
        <p:txBody>
          <a:bodyPr/>
          <a:lstStyle/>
          <a:p>
            <a:pPr algn="l"/>
            <a:r>
              <a:rPr lang="en-US" sz="2800" dirty="0"/>
              <a:t>WHY MEMBERSHIP IN PROFESSIONAL NURSING ORGANIZATIONS MATTER</a:t>
            </a:r>
            <a:endParaRPr lang="en-US" sz="2800" dirty="0">
              <a:latin typeface="+mn-lt"/>
            </a:endParaRPr>
          </a:p>
        </p:txBody>
      </p:sp>
      <p:sp>
        <p:nvSpPr>
          <p:cNvPr id="4" name="Rectangle 1">
            <a:extLst>
              <a:ext uri="{FF2B5EF4-FFF2-40B4-BE49-F238E27FC236}">
                <a16:creationId xmlns:a16="http://schemas.microsoft.com/office/drawing/2014/main" id="{A35ED0E2-A8EC-F062-4CDB-9EDF09700DE9}"/>
              </a:ext>
            </a:extLst>
          </p:cNvPr>
          <p:cNvSpPr>
            <a:spLocks noGrp="1" noChangeArrowheads="1"/>
          </p:cNvSpPr>
          <p:nvPr>
            <p:ph type="subTitle" idx="1"/>
          </p:nvPr>
        </p:nvSpPr>
        <p:spPr bwMode="auto">
          <a:xfrm>
            <a:off x="4929104" y="2274838"/>
            <a:ext cx="662436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chemeClr val="tx1"/>
                </a:solidFill>
                <a:effectLst/>
                <a:latin typeface="Arial" panose="020B0604020202020204" pitchFamily="34" charset="0"/>
              </a:rPr>
              <a:t>Enhances Professional Growth &amp; Lifelong Learning</a:t>
            </a:r>
            <a:r>
              <a:rPr kumimoji="0" lang="en-US" altLang="en-US" sz="2400" i="0" u="none" strike="noStrike" cap="none" normalizeH="0" baseline="30000" dirty="0">
                <a:ln>
                  <a:noFill/>
                </a:ln>
                <a:solidFill>
                  <a:schemeClr val="tx1"/>
                </a:solidFill>
                <a:effectLst/>
                <a:latin typeface="Arial" panose="020B0604020202020204" pitchFamily="34" charset="0"/>
              </a:rPr>
              <a:t>1</a:t>
            </a:r>
            <a:endParaRPr lang="en-US" altLang="en-US" sz="2400" i="0" dirty="0">
              <a:solidFill>
                <a:schemeClr val="tx1"/>
              </a:solidFill>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chemeClr val="tx1"/>
                </a:solidFill>
                <a:effectLst/>
                <a:latin typeface="Arial" panose="020B0604020202020204" pitchFamily="34" charset="0"/>
              </a:rPr>
              <a:t>Strengthens Advocacy &amp; Professional Voice</a:t>
            </a:r>
            <a:r>
              <a:rPr kumimoji="0" lang="en-US" altLang="en-US" sz="2400" i="0" u="none" strike="noStrike" cap="none" normalizeH="0" baseline="30000" dirty="0">
                <a:ln>
                  <a:noFill/>
                </a:ln>
                <a:solidFill>
                  <a:schemeClr val="tx1"/>
                </a:solidFill>
                <a:effectLst/>
                <a:latin typeface="Arial" panose="020B0604020202020204" pitchFamily="34" charset="0"/>
              </a:rPr>
              <a:t>1</a:t>
            </a:r>
            <a:endParaRPr lang="en-US" altLang="en-US" sz="2400" i="0" dirty="0">
              <a:solidFill>
                <a:schemeClr val="tx1"/>
              </a:solidFill>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chemeClr val="tx1"/>
                </a:solidFill>
                <a:effectLst/>
                <a:latin typeface="Arial" panose="020B0604020202020204" pitchFamily="34" charset="0"/>
              </a:rPr>
              <a:t>Builds Leadership &amp; Career Advancement</a:t>
            </a:r>
            <a:r>
              <a:rPr kumimoji="0" lang="en-US" altLang="en-US" sz="2400" i="0" u="none" strike="noStrike" cap="none" normalizeH="0" baseline="30000" dirty="0">
                <a:ln>
                  <a:noFill/>
                </a:ln>
                <a:solidFill>
                  <a:schemeClr val="tx1"/>
                </a:solidFill>
                <a:effectLst/>
                <a:latin typeface="Arial" panose="020B0604020202020204" pitchFamily="34" charset="0"/>
              </a:rPr>
              <a:t>1</a:t>
            </a:r>
            <a:endParaRPr lang="en-US" altLang="en-US" sz="2400" i="0" dirty="0">
              <a:solidFill>
                <a:schemeClr val="tx1"/>
              </a:solidFill>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chemeClr val="tx1"/>
                </a:solidFill>
                <a:effectLst/>
                <a:latin typeface="Arial" panose="020B0604020202020204" pitchFamily="34" charset="0"/>
              </a:rPr>
              <a:t>Expands Networking &amp; Collaboration</a:t>
            </a:r>
            <a:r>
              <a:rPr kumimoji="0" lang="en-US" altLang="en-US" sz="2400" i="0" u="none" strike="noStrike" cap="none" normalizeH="0" baseline="30000" dirty="0">
                <a:ln>
                  <a:noFill/>
                </a:ln>
                <a:solidFill>
                  <a:schemeClr val="tx1"/>
                </a:solidFill>
                <a:effectLst/>
                <a:latin typeface="Arial" panose="020B0604020202020204" pitchFamily="34" charset="0"/>
              </a:rPr>
              <a:t>1</a:t>
            </a:r>
            <a:endParaRPr lang="en-US" altLang="en-US" sz="2400" i="0" dirty="0">
              <a:solidFill>
                <a:schemeClr val="tx1"/>
              </a:solidFill>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chemeClr val="tx1"/>
                </a:solidFill>
                <a:effectLst/>
                <a:latin typeface="Arial" panose="020B0604020202020204" pitchFamily="34" charset="0"/>
              </a:rPr>
              <a:t>Improves Patient Care &amp; Nursing Standards</a:t>
            </a:r>
            <a:r>
              <a:rPr kumimoji="0" lang="en-US" altLang="en-US" sz="2400" i="0" u="none" strike="noStrike" cap="none" normalizeH="0" baseline="30000" dirty="0">
                <a:ln>
                  <a:noFill/>
                </a:ln>
                <a:solidFill>
                  <a:schemeClr val="tx1"/>
                </a:solidFill>
                <a:effectLst/>
                <a:latin typeface="Arial" panose="020B0604020202020204" pitchFamily="34" charset="0"/>
              </a:rPr>
              <a:t>2</a:t>
            </a:r>
          </a:p>
        </p:txBody>
      </p:sp>
      <p:sp>
        <p:nvSpPr>
          <p:cNvPr id="5" name="TextBox 4">
            <a:extLst>
              <a:ext uri="{FF2B5EF4-FFF2-40B4-BE49-F238E27FC236}">
                <a16:creationId xmlns:a16="http://schemas.microsoft.com/office/drawing/2014/main" id="{1F9DFC6C-3F39-4203-04CE-4A6ADCAB23F4}"/>
              </a:ext>
            </a:extLst>
          </p:cNvPr>
          <p:cNvSpPr txBox="1"/>
          <p:nvPr/>
        </p:nvSpPr>
        <p:spPr>
          <a:xfrm>
            <a:off x="1" y="6078273"/>
            <a:ext cx="12192000" cy="707886"/>
          </a:xfrm>
          <a:prstGeom prst="rect">
            <a:avLst/>
          </a:prstGeom>
          <a:noFill/>
        </p:spPr>
        <p:txBody>
          <a:bodyPr wrap="square" rtlCol="0">
            <a:spAutoFit/>
          </a:bodyPr>
          <a:lstStyle/>
          <a:p>
            <a:r>
              <a:rPr lang="en-US" sz="1000" dirty="0"/>
              <a:t>1. Matthews, J. H. (2019). Professional organization membership: The benefits of increasing nursing engagement. </a:t>
            </a:r>
            <a:r>
              <a:rPr lang="en-US" sz="1000" i="1" dirty="0"/>
              <a:t>Clinical Journal of Oncology Nursing</a:t>
            </a:r>
            <a:r>
              <a:rPr lang="en-US" sz="1000" dirty="0"/>
              <a:t>, 23(5), 487–488. </a:t>
            </a:r>
            <a:r>
              <a:rPr lang="en-US" sz="1000" dirty="0">
                <a:hlinkClick r:id="rId3"/>
              </a:rPr>
              <a:t>https://doi.org/10.1188/19.CJON.487-488</a:t>
            </a:r>
            <a:endParaRPr lang="en-US" sz="1000" dirty="0"/>
          </a:p>
          <a:p>
            <a:r>
              <a:rPr lang="en-US" sz="1000" dirty="0"/>
              <a:t>2. Benton, D. C., et al. (2017). Professional nursing organizations and regulatory bodies: The role in advancing nursing practice. </a:t>
            </a:r>
            <a:r>
              <a:rPr lang="en-US" sz="1000" i="1" dirty="0"/>
              <a:t>Journal of Nursing Regulation</a:t>
            </a:r>
            <a:r>
              <a:rPr lang="en-US" sz="1000" dirty="0"/>
              <a:t>, 8(4), 30–36. </a:t>
            </a:r>
            <a:r>
              <a:rPr lang="en-US" sz="1000" dirty="0">
                <a:hlinkClick r:id="rId4"/>
              </a:rPr>
              <a:t>https://doi.org/10.1016/S2155-8256(17)30165-2</a:t>
            </a:r>
            <a:endParaRPr lang="en-US" sz="1000" dirty="0"/>
          </a:p>
          <a:p>
            <a:endParaRPr lang="en-US" sz="1000" dirty="0"/>
          </a:p>
        </p:txBody>
      </p:sp>
    </p:spTree>
    <p:extLst>
      <p:ext uri="{BB962C8B-B14F-4D97-AF65-F5344CB8AC3E}">
        <p14:creationId xmlns:p14="http://schemas.microsoft.com/office/powerpoint/2010/main" val="853727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E880CF-CA0C-45BA-8580-B1BCCCE21CD3}"/>
              </a:ext>
            </a:extLst>
          </p:cNvPr>
          <p:cNvSpPr>
            <a:spLocks noGrp="1"/>
          </p:cNvSpPr>
          <p:nvPr>
            <p:ph idx="1"/>
          </p:nvPr>
        </p:nvSpPr>
        <p:spPr>
          <a:xfrm>
            <a:off x="232883" y="1717854"/>
            <a:ext cx="11686122" cy="5140146"/>
          </a:xfrm>
        </p:spPr>
        <p:txBody>
          <a:bodyPr/>
          <a:lstStyle/>
          <a:p>
            <a:pPr lvl="1"/>
            <a:r>
              <a:rPr lang="en-US" sz="2400"/>
              <a:t>Patient benefits</a:t>
            </a:r>
          </a:p>
          <a:p>
            <a:pPr lvl="2"/>
            <a:r>
              <a:rPr lang="en-US" sz="2000"/>
              <a:t>Care provided by nurses dedicated to professional development</a:t>
            </a:r>
          </a:p>
          <a:p>
            <a:pPr lvl="2"/>
            <a:r>
              <a:rPr lang="en-US" sz="2000"/>
              <a:t>Access to nurses who belong to the standard-bearing organization</a:t>
            </a:r>
          </a:p>
          <a:p>
            <a:pPr lvl="2"/>
            <a:r>
              <a:rPr lang="en-US" sz="2000"/>
              <a:t>Receive free family education in and after NICU stay</a:t>
            </a:r>
          </a:p>
          <a:p>
            <a:pPr lvl="1"/>
            <a:r>
              <a:rPr lang="en-US" sz="2400"/>
              <a:t>Nurse benefits</a:t>
            </a:r>
          </a:p>
          <a:p>
            <a:pPr lvl="2"/>
            <a:r>
              <a:rPr lang="en-US" sz="2000"/>
              <a:t>Enhanced professional credibility</a:t>
            </a:r>
          </a:p>
          <a:p>
            <a:pPr lvl="2"/>
            <a:r>
              <a:rPr lang="en-US" sz="2000"/>
              <a:t>Leadership and volunteer opportunities</a:t>
            </a:r>
          </a:p>
          <a:p>
            <a:pPr lvl="2"/>
            <a:r>
              <a:rPr lang="en-US" sz="2000"/>
              <a:t>Connection to diverse group of peers</a:t>
            </a:r>
          </a:p>
          <a:p>
            <a:pPr lvl="2"/>
            <a:r>
              <a:rPr lang="en-US" sz="2000"/>
              <a:t>Free and discounted professional development and clinical education</a:t>
            </a:r>
          </a:p>
          <a:p>
            <a:pPr lvl="1"/>
            <a:r>
              <a:rPr lang="en-US" sz="2400"/>
              <a:t>Employer benefits</a:t>
            </a:r>
          </a:p>
          <a:p>
            <a:pPr lvl="2"/>
            <a:r>
              <a:rPr lang="en-US" sz="2000"/>
              <a:t>Supports achieving/renewing Magnet status</a:t>
            </a:r>
          </a:p>
          <a:p>
            <a:pPr lvl="2"/>
            <a:r>
              <a:rPr lang="en-US" sz="2000"/>
              <a:t>Accredited training for staff at discounted price</a:t>
            </a:r>
          </a:p>
          <a:p>
            <a:pPr lvl="2"/>
            <a:r>
              <a:rPr lang="en-US" sz="2000"/>
              <a:t>Improved quality of care and outcomes</a:t>
            </a:r>
          </a:p>
        </p:txBody>
      </p:sp>
      <p:sp>
        <p:nvSpPr>
          <p:cNvPr id="3" name="Text Placeholder 2">
            <a:extLst>
              <a:ext uri="{FF2B5EF4-FFF2-40B4-BE49-F238E27FC236}">
                <a16:creationId xmlns:a16="http://schemas.microsoft.com/office/drawing/2014/main" id="{67EB3DF9-AA87-4A01-8403-94BB8A2E5554}"/>
              </a:ext>
            </a:extLst>
          </p:cNvPr>
          <p:cNvSpPr>
            <a:spLocks noGrp="1"/>
          </p:cNvSpPr>
          <p:nvPr>
            <p:ph type="body" sz="quarter" idx="10"/>
          </p:nvPr>
        </p:nvSpPr>
        <p:spPr/>
        <p:txBody>
          <a:bodyPr lIns="91440" tIns="45720" rIns="91440" bIns="45720" anchor="ctr" anchorCtr="0"/>
          <a:lstStyle/>
          <a:p>
            <a:r>
              <a:rPr lang="en-US" sz="2650">
                <a:latin typeface="Arial"/>
                <a:cs typeface="Arial"/>
              </a:rPr>
              <a:t>NANN MEMBERSHIP MAKES A DIFFERENCE IN EVERY NICU!</a:t>
            </a:r>
            <a:endParaRPr lang="en-US"/>
          </a:p>
        </p:txBody>
      </p:sp>
    </p:spTree>
    <p:extLst>
      <p:ext uri="{BB962C8B-B14F-4D97-AF65-F5344CB8AC3E}">
        <p14:creationId xmlns:p14="http://schemas.microsoft.com/office/powerpoint/2010/main" val="334773727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7B455-C644-F188-FA91-95A31766826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715217-D5DB-07E7-5753-E32553D48D8B}"/>
              </a:ext>
            </a:extLst>
          </p:cNvPr>
          <p:cNvSpPr>
            <a:spLocks noGrp="1"/>
          </p:cNvSpPr>
          <p:nvPr>
            <p:ph idx="1"/>
          </p:nvPr>
        </p:nvSpPr>
        <p:spPr>
          <a:xfrm>
            <a:off x="232883" y="1717854"/>
            <a:ext cx="11686122" cy="5140146"/>
          </a:xfrm>
        </p:spPr>
        <p:txBody>
          <a:bodyPr/>
          <a:lstStyle/>
          <a:p>
            <a:pPr lvl="1"/>
            <a:r>
              <a:rPr lang="en-US" sz="2000" b="1" dirty="0"/>
              <a:t>Individual Membership: </a:t>
            </a:r>
            <a:r>
              <a:rPr lang="en-US" sz="2000" dirty="0"/>
              <a:t>For neonatal nurses seeking full access to education, community, CE, discounts, career tools, and leadership opportunities.</a:t>
            </a:r>
          </a:p>
          <a:p>
            <a:pPr lvl="1"/>
            <a:r>
              <a:rPr lang="en-US" sz="2000" b="1" dirty="0"/>
              <a:t>International Membership: </a:t>
            </a:r>
            <a:r>
              <a:rPr lang="en-US" sz="2000" dirty="0"/>
              <a:t>For nurses outside the US and Canada with access to core NANN benefits, including CE, digital resources, and publications.</a:t>
            </a:r>
          </a:p>
          <a:p>
            <a:pPr lvl="1"/>
            <a:r>
              <a:rPr lang="en-US" sz="2000" b="1" dirty="0"/>
              <a:t>E-Membership: </a:t>
            </a:r>
            <a:r>
              <a:rPr lang="en-US" sz="2000" dirty="0"/>
              <a:t>A lower-cost, digital-first option with access to </a:t>
            </a:r>
            <a:r>
              <a:rPr lang="en-US" sz="2000" dirty="0" err="1"/>
              <a:t>MyNANN</a:t>
            </a:r>
            <a:r>
              <a:rPr lang="en-US" sz="2000" dirty="0"/>
              <a:t>, the Career Center, and member communications.</a:t>
            </a:r>
          </a:p>
          <a:p>
            <a:pPr lvl="1"/>
            <a:r>
              <a:rPr lang="en-US" sz="2000" b="1" dirty="0"/>
              <a:t>Student Membership: </a:t>
            </a:r>
            <a:r>
              <a:rPr lang="en-US" sz="2000" dirty="0"/>
              <a:t>Discounted membership for nursing students who have not yet taken the NCLEX, with access to most individual member benefits.</a:t>
            </a:r>
          </a:p>
          <a:p>
            <a:pPr lvl="1"/>
            <a:r>
              <a:rPr lang="en-US" sz="2000" b="1" dirty="0"/>
              <a:t>Associate (Non-Nurse) Membership: </a:t>
            </a:r>
            <a:r>
              <a:rPr lang="en-US" sz="2000" dirty="0"/>
              <a:t>For non-nurse healthcare professionals who want access to NANN education, resources, and publications.</a:t>
            </a:r>
          </a:p>
          <a:p>
            <a:pPr lvl="1"/>
            <a:r>
              <a:rPr lang="en-US" sz="2000" b="1" dirty="0"/>
              <a:t>Retired Membership: </a:t>
            </a:r>
            <a:r>
              <a:rPr lang="en-US" sz="2000" dirty="0"/>
              <a:t>For retired members age 65+, offering continued connection, voting rights, and digital access to resources.</a:t>
            </a:r>
          </a:p>
          <a:p>
            <a:pPr lvl="1"/>
            <a:r>
              <a:rPr lang="en-US" sz="2000" b="1" dirty="0"/>
              <a:t>Add-On Memberships: </a:t>
            </a:r>
            <a:r>
              <a:rPr lang="en-US" sz="2000" dirty="0"/>
              <a:t>NANN-AP Memberships (for APRNs, international APRNs, and graduate students) and Local Chapter Memberships (to connect and engage at the community level)</a:t>
            </a:r>
            <a:endParaRPr lang="en-US" sz="1800" dirty="0"/>
          </a:p>
        </p:txBody>
      </p:sp>
      <p:sp>
        <p:nvSpPr>
          <p:cNvPr id="3" name="Text Placeholder 2">
            <a:extLst>
              <a:ext uri="{FF2B5EF4-FFF2-40B4-BE49-F238E27FC236}">
                <a16:creationId xmlns:a16="http://schemas.microsoft.com/office/drawing/2014/main" id="{957AE6F1-6D87-AE9D-C673-F3DC9CCDA5AC}"/>
              </a:ext>
            </a:extLst>
          </p:cNvPr>
          <p:cNvSpPr>
            <a:spLocks noGrp="1"/>
          </p:cNvSpPr>
          <p:nvPr>
            <p:ph type="body" sz="quarter" idx="10"/>
          </p:nvPr>
        </p:nvSpPr>
        <p:spPr/>
        <p:txBody>
          <a:bodyPr lIns="91440" tIns="45720" rIns="91440" bIns="45720" anchor="ctr" anchorCtr="0"/>
          <a:lstStyle/>
          <a:p>
            <a:r>
              <a:rPr lang="en-US" sz="2650" dirty="0">
                <a:latin typeface="Arial"/>
                <a:cs typeface="Arial"/>
              </a:rPr>
              <a:t>OPTIONS FOR EVERYONE!</a:t>
            </a:r>
            <a:endParaRPr lang="en-US" dirty="0"/>
          </a:p>
        </p:txBody>
      </p:sp>
    </p:spTree>
    <p:extLst>
      <p:ext uri="{BB962C8B-B14F-4D97-AF65-F5344CB8AC3E}">
        <p14:creationId xmlns:p14="http://schemas.microsoft.com/office/powerpoint/2010/main" val="147187851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e and green advertisement with a person sitting at a table&#10;&#10;AI-generated content may be incorrect.">
            <a:extLst>
              <a:ext uri="{FF2B5EF4-FFF2-40B4-BE49-F238E27FC236}">
                <a16:creationId xmlns:a16="http://schemas.microsoft.com/office/drawing/2014/main" id="{EEEBAA02-CFD5-ED98-19E0-35F46D12DF6C}"/>
              </a:ext>
            </a:extLst>
          </p:cNvPr>
          <p:cNvPicPr>
            <a:picLocks noGrp="1" noChangeAspect="1"/>
          </p:cNvPicPr>
          <p:nvPr>
            <p:ph idx="1"/>
          </p:nvPr>
        </p:nvPicPr>
        <p:blipFill>
          <a:blip r:embed="rId3"/>
          <a:stretch>
            <a:fillRect/>
          </a:stretch>
        </p:blipFill>
        <p:spPr>
          <a:xfrm>
            <a:off x="0" y="0"/>
            <a:ext cx="12373428" cy="6957785"/>
          </a:xfrm>
          <a:prstGeom prst="rect">
            <a:avLst/>
          </a:prstGeom>
        </p:spPr>
      </p:pic>
    </p:spTree>
    <p:extLst>
      <p:ext uri="{BB962C8B-B14F-4D97-AF65-F5344CB8AC3E}">
        <p14:creationId xmlns:p14="http://schemas.microsoft.com/office/powerpoint/2010/main" val="141489927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B878E-3FBF-1E76-DFA8-EA396B9D5EB0}"/>
            </a:ext>
          </a:extLst>
        </p:cNvPr>
        <p:cNvGrpSpPr/>
        <p:nvPr/>
      </p:nvGrpSpPr>
      <p:grpSpPr>
        <a:xfrm>
          <a:off x="0" y="0"/>
          <a:ext cx="0" cy="0"/>
          <a:chOff x="0" y="0"/>
          <a:chExt cx="0" cy="0"/>
        </a:xfrm>
      </p:grpSpPr>
      <p:pic>
        <p:nvPicPr>
          <p:cNvPr id="3" name="Picture 2" descr="A group of women smiling for a photo&#10;&#10;AI-generated content may be incorrect.">
            <a:extLst>
              <a:ext uri="{FF2B5EF4-FFF2-40B4-BE49-F238E27FC236}">
                <a16:creationId xmlns:a16="http://schemas.microsoft.com/office/drawing/2014/main" id="{3B292C3C-802D-5095-6FC8-6D330BEA710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6995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99C1E-95C8-8C75-D112-702D910767F9}"/>
              </a:ext>
            </a:extLst>
          </p:cNvPr>
          <p:cNvSpPr>
            <a:spLocks noGrp="1"/>
          </p:cNvSpPr>
          <p:nvPr/>
        </p:nvSpPr>
        <p:spPr>
          <a:xfrm>
            <a:off x="635000" y="470634"/>
            <a:ext cx="11360484" cy="762625"/>
          </a:xfrm>
          <a:prstGeom prst="rect">
            <a:avLst/>
          </a:prstGeom>
        </p:spPr>
        <p:txBody>
          <a:bodyPr lIns="91440" tIns="45720" rIns="91440" bIns="45720" anchor="t"/>
          <a:lstStyle>
            <a:lvl1pPr algn="l" defTabSz="1219170" rtl="0" eaLnBrk="1" latinLnBrk="0" hangingPunct="1">
              <a:lnSpc>
                <a:spcPct val="90000"/>
              </a:lnSpc>
              <a:spcBef>
                <a:spcPct val="0"/>
              </a:spcBef>
              <a:buNone/>
              <a:defRPr sz="4800" b="0" i="0" kern="1200">
                <a:solidFill>
                  <a:srgbClr val="00519B"/>
                </a:solidFill>
                <a:latin typeface="Arial" panose="020B0604020202020204" pitchFamily="34" charset="0"/>
                <a:ea typeface="+mj-ea"/>
                <a:cs typeface="Arial" panose="020B0604020202020204" pitchFamily="34" charset="0"/>
              </a:defRPr>
            </a:lvl1pPr>
          </a:lstStyle>
          <a:p>
            <a:r>
              <a:rPr lang="en-US" sz="4400" b="1" i="1">
                <a:effectLst>
                  <a:outerShdw blurRad="38100" dist="38100" dir="2700000" algn="tl">
                    <a:srgbClr val="000000">
                      <a:alpha val="43137"/>
                    </a:srgbClr>
                  </a:outerShdw>
                </a:effectLst>
                <a:latin typeface="Arial"/>
                <a:cs typeface="Arial"/>
              </a:rPr>
              <a:t>Associate Memberships Available!</a:t>
            </a:r>
            <a:endParaRPr lang="en-US" sz="4400">
              <a:latin typeface="Arial"/>
              <a:cs typeface="Arial"/>
            </a:endParaRPr>
          </a:p>
        </p:txBody>
      </p:sp>
      <p:pic>
        <p:nvPicPr>
          <p:cNvPr id="3" name="Picture 2" descr="A blue sign with text and hands and a stethoscope&#10;&#10;Description automatically generated">
            <a:extLst>
              <a:ext uri="{FF2B5EF4-FFF2-40B4-BE49-F238E27FC236}">
                <a16:creationId xmlns:a16="http://schemas.microsoft.com/office/drawing/2014/main" id="{BCF9A908-873D-4D89-5907-D10B3E5B4D42}"/>
              </a:ext>
            </a:extLst>
          </p:cNvPr>
          <p:cNvPicPr>
            <a:picLocks noChangeAspect="1"/>
          </p:cNvPicPr>
          <p:nvPr/>
        </p:nvPicPr>
        <p:blipFill>
          <a:blip r:embed="rId3"/>
          <a:stretch>
            <a:fillRect/>
          </a:stretch>
        </p:blipFill>
        <p:spPr>
          <a:xfrm>
            <a:off x="6976980" y="1318371"/>
            <a:ext cx="4776050" cy="4776050"/>
          </a:xfrm>
          <a:prstGeom prst="rect">
            <a:avLst/>
          </a:prstGeom>
          <a:ln>
            <a:noFill/>
          </a:ln>
          <a:effectLst>
            <a:outerShdw blurRad="190500" algn="tl" rotWithShape="0">
              <a:srgbClr val="000000">
                <a:alpha val="70000"/>
              </a:srgbClr>
            </a:outerShdw>
          </a:effectLst>
        </p:spPr>
      </p:pic>
      <p:sp>
        <p:nvSpPr>
          <p:cNvPr id="4" name="TextBox 4">
            <a:extLst>
              <a:ext uri="{FF2B5EF4-FFF2-40B4-BE49-F238E27FC236}">
                <a16:creationId xmlns:a16="http://schemas.microsoft.com/office/drawing/2014/main" id="{79089340-F287-D3A5-BBB5-57DED910871E}"/>
              </a:ext>
            </a:extLst>
          </p:cNvPr>
          <p:cNvSpPr txBox="1"/>
          <p:nvPr/>
        </p:nvSpPr>
        <p:spPr>
          <a:xfrm>
            <a:off x="438970" y="1927598"/>
            <a:ext cx="6364704" cy="3108543"/>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800"/>
              <a:t>Associate Memberships are tailored specifically for non-nurse healthcare professionals who care for neonatal patients and their families. </a:t>
            </a:r>
          </a:p>
          <a:p>
            <a:pPr marL="0" indent="0">
              <a:buNone/>
            </a:pPr>
            <a:endParaRPr lang="en-US" sz="2800"/>
          </a:p>
          <a:p>
            <a:pPr marL="0" indent="0">
              <a:buNone/>
            </a:pPr>
            <a:r>
              <a:rPr lang="en-US" sz="2800"/>
              <a:t>Let your NICU team know all are welcome to join NANN!</a:t>
            </a:r>
          </a:p>
        </p:txBody>
      </p:sp>
    </p:spTree>
    <p:extLst>
      <p:ext uri="{BB962C8B-B14F-4D97-AF65-F5344CB8AC3E}">
        <p14:creationId xmlns:p14="http://schemas.microsoft.com/office/powerpoint/2010/main" val="182252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ster with text and images of a person hugging a person&#10;&#10;AI-generated content may be incorrect.">
            <a:extLst>
              <a:ext uri="{FF2B5EF4-FFF2-40B4-BE49-F238E27FC236}">
                <a16:creationId xmlns:a16="http://schemas.microsoft.com/office/drawing/2014/main" id="{3F60CD7F-9F00-E49D-EC47-FBCEB9DA49B8}"/>
              </a:ext>
            </a:extLst>
          </p:cNvPr>
          <p:cNvPicPr>
            <a:picLocks noChangeAspect="1"/>
          </p:cNvPicPr>
          <p:nvPr/>
        </p:nvPicPr>
        <p:blipFill>
          <a:blip r:embed="rId3"/>
          <a:stretch>
            <a:fillRect/>
          </a:stretch>
        </p:blipFill>
        <p:spPr>
          <a:xfrm>
            <a:off x="-180474" y="0"/>
            <a:ext cx="12552947" cy="7088605"/>
          </a:xfrm>
          <a:prstGeom prst="rect">
            <a:avLst/>
          </a:prstGeom>
        </p:spPr>
      </p:pic>
    </p:spTree>
    <p:extLst>
      <p:ext uri="{BB962C8B-B14F-4D97-AF65-F5344CB8AC3E}">
        <p14:creationId xmlns:p14="http://schemas.microsoft.com/office/powerpoint/2010/main" val="43150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C3979-4827-782C-A620-B06473D7BAA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9E8946F-1B1C-444E-F091-B4AFA0713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414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25376-1BF6-494D-19FB-1832D035DCA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1346421-34FA-DA4D-F4DB-96CF0193B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957391"/>
          </a:xfrm>
          <a:prstGeom prst="rect">
            <a:avLst/>
          </a:prstGeom>
        </p:spPr>
      </p:pic>
    </p:spTree>
    <p:extLst>
      <p:ext uri="{BB962C8B-B14F-4D97-AF65-F5344CB8AC3E}">
        <p14:creationId xmlns:p14="http://schemas.microsoft.com/office/powerpoint/2010/main" val="117127393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1BBC2-E2BC-A2F7-6085-E86BEB672DB4}"/>
            </a:ext>
          </a:extLst>
        </p:cNvPr>
        <p:cNvGrpSpPr/>
        <p:nvPr/>
      </p:nvGrpSpPr>
      <p:grpSpPr>
        <a:xfrm>
          <a:off x="0" y="0"/>
          <a:ext cx="0" cy="0"/>
          <a:chOff x="0" y="0"/>
          <a:chExt cx="0" cy="0"/>
        </a:xfrm>
      </p:grpSpPr>
      <p:pic>
        <p:nvPicPr>
          <p:cNvPr id="4" name="Picture 3" descr="A group of people&amp;#39;s faces&#10;&#10;AI-generated content may be incorrect.">
            <a:extLst>
              <a:ext uri="{FF2B5EF4-FFF2-40B4-BE49-F238E27FC236}">
                <a16:creationId xmlns:a16="http://schemas.microsoft.com/office/drawing/2014/main" id="{DE2AFD7D-D872-00B0-97A7-A98A82C6043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4299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5D319-D80D-D3D0-10E0-EA439207C93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AE1A3AC-C9D8-329B-BAE4-0AF3B31C6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983895"/>
          </a:xfrm>
          <a:prstGeom prst="rect">
            <a:avLst/>
          </a:prstGeom>
        </p:spPr>
      </p:pic>
    </p:spTree>
    <p:extLst>
      <p:ext uri="{BB962C8B-B14F-4D97-AF65-F5344CB8AC3E}">
        <p14:creationId xmlns:p14="http://schemas.microsoft.com/office/powerpoint/2010/main" val="344907279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659E1-E62B-F20D-B9D3-750A5D9DC44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02596D-05CD-5908-3331-2121D290E633}"/>
              </a:ext>
            </a:extLst>
          </p:cNvPr>
          <p:cNvSpPr>
            <a:spLocks noGrp="1"/>
          </p:cNvSpPr>
          <p:nvPr>
            <p:ph idx="1"/>
          </p:nvPr>
        </p:nvSpPr>
        <p:spPr>
          <a:xfrm>
            <a:off x="921514" y="1871575"/>
            <a:ext cx="10515600" cy="4117975"/>
          </a:xfrm>
        </p:spPr>
        <p:txBody>
          <a:bodyPr/>
          <a:lstStyle/>
          <a:p>
            <a:pPr marL="285750" indent="-285750"/>
            <a:r>
              <a:rPr lang="en-US" sz="3600" dirty="0"/>
              <a:t>Education, Professional Development &amp; Leadership</a:t>
            </a:r>
          </a:p>
          <a:p>
            <a:pPr marL="285750" indent="-285750"/>
            <a:r>
              <a:rPr lang="en-US" sz="3600" dirty="0"/>
              <a:t>Research, EBP &amp; QI</a:t>
            </a:r>
          </a:p>
          <a:p>
            <a:pPr marL="285750" indent="-285750"/>
            <a:r>
              <a:rPr lang="en-US" sz="3600" dirty="0"/>
              <a:t>Advocacy</a:t>
            </a:r>
          </a:p>
          <a:p>
            <a:pPr marL="285750" indent="-285750"/>
            <a:r>
              <a:rPr lang="en-US" sz="3600" dirty="0"/>
              <a:t>Diversity, Equity &amp; Inclusion</a:t>
            </a:r>
          </a:p>
        </p:txBody>
      </p:sp>
      <p:sp>
        <p:nvSpPr>
          <p:cNvPr id="4" name="Text Placeholder 3">
            <a:extLst>
              <a:ext uri="{FF2B5EF4-FFF2-40B4-BE49-F238E27FC236}">
                <a16:creationId xmlns:a16="http://schemas.microsoft.com/office/drawing/2014/main" id="{0D53FC5B-1BEE-243B-D0D5-D600CA8896FC}"/>
              </a:ext>
            </a:extLst>
          </p:cNvPr>
          <p:cNvSpPr>
            <a:spLocks noGrp="1"/>
          </p:cNvSpPr>
          <p:nvPr>
            <p:ph type="body" sz="quarter" idx="10"/>
          </p:nvPr>
        </p:nvSpPr>
        <p:spPr/>
        <p:txBody>
          <a:bodyPr/>
          <a:lstStyle/>
          <a:p>
            <a:r>
              <a:rPr lang="en-US" sz="2800" dirty="0"/>
              <a:t>NANN’S STRATEGIC PILLARS</a:t>
            </a:r>
          </a:p>
        </p:txBody>
      </p:sp>
      <p:pic>
        <p:nvPicPr>
          <p:cNvPr id="6" name="Graphic 5" descr="Business Growth with solid fill">
            <a:extLst>
              <a:ext uri="{FF2B5EF4-FFF2-40B4-BE49-F238E27FC236}">
                <a16:creationId xmlns:a16="http://schemas.microsoft.com/office/drawing/2014/main" id="{699CBAC5-894C-B12D-A3F7-375EAAC39D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15411" y="2634475"/>
            <a:ext cx="3355075" cy="3355075"/>
          </a:xfrm>
          <a:prstGeom prst="rect">
            <a:avLst/>
          </a:prstGeom>
        </p:spPr>
      </p:pic>
    </p:spTree>
    <p:extLst>
      <p:ext uri="{BB962C8B-B14F-4D97-AF65-F5344CB8AC3E}">
        <p14:creationId xmlns:p14="http://schemas.microsoft.com/office/powerpoint/2010/main" val="313028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7F62A-F67D-C362-1F8D-64B010EC7934}"/>
            </a:ext>
          </a:extLst>
        </p:cNvPr>
        <p:cNvGrpSpPr/>
        <p:nvPr/>
      </p:nvGrpSpPr>
      <p:grpSpPr>
        <a:xfrm>
          <a:off x="0" y="0"/>
          <a:ext cx="0" cy="0"/>
          <a:chOff x="0" y="0"/>
          <a:chExt cx="0" cy="0"/>
        </a:xfrm>
      </p:grpSpPr>
      <p:pic>
        <p:nvPicPr>
          <p:cNvPr id="4" name="Picture 3" descr="A person standing in front of a blue background with white text&#10;&#10;AI-generated content may be incorrect.">
            <a:extLst>
              <a:ext uri="{FF2B5EF4-FFF2-40B4-BE49-F238E27FC236}">
                <a16:creationId xmlns:a16="http://schemas.microsoft.com/office/drawing/2014/main" id="{CAB0C72D-8477-C700-BB13-C819FBE4DE22}"/>
              </a:ext>
            </a:extLst>
          </p:cNvPr>
          <p:cNvPicPr>
            <a:picLocks noChangeAspect="1"/>
          </p:cNvPicPr>
          <p:nvPr/>
        </p:nvPicPr>
        <p:blipFill>
          <a:blip r:embed="rId3"/>
          <a:stretch>
            <a:fillRect/>
          </a:stretch>
        </p:blipFill>
        <p:spPr>
          <a:xfrm>
            <a:off x="0" y="0"/>
            <a:ext cx="12192000" cy="6947210"/>
          </a:xfrm>
          <a:prstGeom prst="rect">
            <a:avLst/>
          </a:prstGeom>
        </p:spPr>
      </p:pic>
    </p:spTree>
    <p:extLst>
      <p:ext uri="{BB962C8B-B14F-4D97-AF65-F5344CB8AC3E}">
        <p14:creationId xmlns:p14="http://schemas.microsoft.com/office/powerpoint/2010/main" val="246673503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50295-2DA6-6FDA-BF2B-D8816AEA0D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387301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nline Media 8" title="Join NANN! Now is the time more than ever!">
            <a:hlinkClick r:id="" action="ppaction://noaction"/>
            <a:extLst>
              <a:ext uri="{FF2B5EF4-FFF2-40B4-BE49-F238E27FC236}">
                <a16:creationId xmlns:a16="http://schemas.microsoft.com/office/drawing/2014/main" id="{7AAC8048-EB63-EC29-994C-1D05892F8797}"/>
              </a:ext>
            </a:extLst>
          </p:cNvPr>
          <p:cNvPicPr>
            <a:picLocks noRot="1" noChangeAspect="1"/>
          </p:cNvPicPr>
          <p:nvPr>
            <a:videoFile r:link="rId1"/>
          </p:nvPr>
        </p:nvPicPr>
        <p:blipFill>
          <a:blip r:embed="rId4"/>
          <a:stretch>
            <a:fillRect/>
          </a:stretch>
        </p:blipFill>
        <p:spPr>
          <a:xfrm>
            <a:off x="1491803" y="1329742"/>
            <a:ext cx="9206315" cy="5228823"/>
          </a:xfrm>
          <a:prstGeom prst="rect">
            <a:avLst/>
          </a:prstGeom>
        </p:spPr>
      </p:pic>
      <p:sp>
        <p:nvSpPr>
          <p:cNvPr id="3" name="Text Placeholder 3">
            <a:extLst>
              <a:ext uri="{FF2B5EF4-FFF2-40B4-BE49-F238E27FC236}">
                <a16:creationId xmlns:a16="http://schemas.microsoft.com/office/drawing/2014/main" id="{005C904C-2C4E-85BC-8680-A0AD900D3162}"/>
              </a:ext>
            </a:extLst>
          </p:cNvPr>
          <p:cNvSpPr>
            <a:spLocks noGrp="1"/>
          </p:cNvSpPr>
          <p:nvPr>
            <p:ph type="body" sz="quarter" idx="10"/>
          </p:nvPr>
        </p:nvSpPr>
        <p:spPr>
          <a:xfrm>
            <a:off x="3159619" y="343935"/>
            <a:ext cx="8194183" cy="980695"/>
          </a:xfrm>
        </p:spPr>
        <p:txBody>
          <a:bodyPr lIns="91440" tIns="45720" rIns="91440" bIns="45720" anchor="ctr" anchorCtr="0"/>
          <a:lstStyle/>
          <a:p>
            <a:r>
              <a:rPr lang="en-US" sz="2800" dirty="0">
                <a:solidFill>
                  <a:srgbClr val="00519B"/>
                </a:solidFill>
                <a:highlight>
                  <a:srgbClr val="FFFFFF"/>
                </a:highlight>
                <a:latin typeface="Arial"/>
                <a:ea typeface="Roboto"/>
                <a:cs typeface="Arial"/>
              </a:rPr>
              <a:t>MORE THAN EVER, NOW IS THE TIME TO JOIN NANN</a:t>
            </a:r>
            <a:endParaRPr lang="en-US" sz="2650" dirty="0">
              <a:solidFill>
                <a:srgbClr val="00519B"/>
              </a:solidFill>
            </a:endParaRPr>
          </a:p>
        </p:txBody>
      </p:sp>
    </p:spTree>
    <p:extLst>
      <p:ext uri="{BB962C8B-B14F-4D97-AF65-F5344CB8AC3E}">
        <p14:creationId xmlns:p14="http://schemas.microsoft.com/office/powerpoint/2010/main" val="94261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92D81-E262-4109-8F03-C5C02575F90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0263D26-5BED-D920-F1B7-27A9391A505E}"/>
              </a:ext>
            </a:extLst>
          </p:cNvPr>
          <p:cNvSpPr txBox="1"/>
          <p:nvPr/>
        </p:nvSpPr>
        <p:spPr>
          <a:xfrm>
            <a:off x="859316" y="848298"/>
            <a:ext cx="10833254" cy="646331"/>
          </a:xfrm>
          <a:prstGeom prst="rect">
            <a:avLst/>
          </a:prstGeom>
          <a:noFill/>
        </p:spPr>
        <p:txBody>
          <a:bodyPr wrap="square">
            <a:spAutoFit/>
          </a:bodyPr>
          <a:lstStyle/>
          <a:p>
            <a:pPr algn="ctr"/>
            <a:r>
              <a:rPr lang="en-US" sz="3600" b="1" dirty="0">
                <a:solidFill>
                  <a:srgbClr val="C0D730"/>
                </a:solidFill>
              </a:rPr>
              <a:t>READY TO FIND YOUR PROFESSIONAL HOME?</a:t>
            </a:r>
          </a:p>
        </p:txBody>
      </p:sp>
      <p:pic>
        <p:nvPicPr>
          <p:cNvPr id="5" name="Picture 4">
            <a:extLst>
              <a:ext uri="{FF2B5EF4-FFF2-40B4-BE49-F238E27FC236}">
                <a16:creationId xmlns:a16="http://schemas.microsoft.com/office/drawing/2014/main" id="{09C8E2D7-371B-DA3B-2D03-0F06B696A6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1413" y="3999123"/>
            <a:ext cx="2521027" cy="2521027"/>
          </a:xfrm>
          <a:prstGeom prst="rect">
            <a:avLst/>
          </a:prstGeom>
        </p:spPr>
      </p:pic>
      <p:sp>
        <p:nvSpPr>
          <p:cNvPr id="6" name="TextBox 5">
            <a:extLst>
              <a:ext uri="{FF2B5EF4-FFF2-40B4-BE49-F238E27FC236}">
                <a16:creationId xmlns:a16="http://schemas.microsoft.com/office/drawing/2014/main" id="{F3EE23E6-8C3A-5990-8558-8A1B64D90738}"/>
              </a:ext>
            </a:extLst>
          </p:cNvPr>
          <p:cNvSpPr txBox="1"/>
          <p:nvPr/>
        </p:nvSpPr>
        <p:spPr>
          <a:xfrm>
            <a:off x="679373" y="5363371"/>
            <a:ext cx="10833254" cy="646331"/>
          </a:xfrm>
          <a:prstGeom prst="rect">
            <a:avLst/>
          </a:prstGeom>
          <a:noFill/>
        </p:spPr>
        <p:txBody>
          <a:bodyPr wrap="square">
            <a:spAutoFit/>
          </a:bodyPr>
          <a:lstStyle/>
          <a:p>
            <a:pPr algn="ctr"/>
            <a:r>
              <a:rPr lang="en-US" sz="3600" b="1" dirty="0">
                <a:solidFill>
                  <a:srgbClr val="C0D730"/>
                </a:solidFill>
              </a:rPr>
              <a:t>JOIN NANN TODAY!</a:t>
            </a:r>
          </a:p>
        </p:txBody>
      </p:sp>
    </p:spTree>
    <p:extLst>
      <p:ext uri="{BB962C8B-B14F-4D97-AF65-F5344CB8AC3E}">
        <p14:creationId xmlns:p14="http://schemas.microsoft.com/office/powerpoint/2010/main" val="265051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66B4D9-5DB5-474E-BDB5-77D26C28F053}"/>
              </a:ext>
            </a:extLst>
          </p:cNvPr>
          <p:cNvSpPr>
            <a:spLocks noGrp="1"/>
          </p:cNvSpPr>
          <p:nvPr>
            <p:ph idx="1"/>
          </p:nvPr>
        </p:nvSpPr>
        <p:spPr>
          <a:xfrm>
            <a:off x="886269" y="1593266"/>
            <a:ext cx="7396542" cy="5164373"/>
          </a:xfrm>
        </p:spPr>
        <p:txBody>
          <a:bodyPr lIns="91440" tIns="45720" rIns="91440" bIns="45720" anchor="t"/>
          <a:lstStyle/>
          <a:p>
            <a:pPr marL="0" indent="0">
              <a:buNone/>
            </a:pPr>
            <a:r>
              <a:rPr lang="en-US" sz="2000" dirty="0">
                <a:latin typeface="Arial"/>
                <a:cs typeface="Arial"/>
              </a:rPr>
              <a:t>NANN provides education, leadership, and professional development support across the neonatal nursing career continuum to ensure the future growth and sustainability of the profession and association:</a:t>
            </a:r>
          </a:p>
          <a:p>
            <a:pPr marL="304165" indent="-304165"/>
            <a:r>
              <a:rPr lang="en-US" sz="1800" dirty="0">
                <a:latin typeface="Arial"/>
                <a:cs typeface="Arial"/>
              </a:rPr>
              <a:t>Ongoing comprehensive review of NANN educational offerings, updated product development process and educational dashboard</a:t>
            </a:r>
          </a:p>
          <a:p>
            <a:pPr marL="304165" indent="-304165"/>
            <a:r>
              <a:rPr lang="en-US" sz="1800" dirty="0">
                <a:latin typeface="Arial"/>
                <a:cs typeface="Arial"/>
              </a:rPr>
              <a:t>In-person, best-in-class conference, including VON Case of the Year</a:t>
            </a:r>
          </a:p>
          <a:p>
            <a:pPr marL="304165" indent="-304165"/>
            <a:r>
              <a:rPr lang="en-US" sz="1800" dirty="0">
                <a:latin typeface="Arial"/>
                <a:cs typeface="Arial"/>
              </a:rPr>
              <a:t>Continued on-demand conference offerings</a:t>
            </a:r>
          </a:p>
          <a:p>
            <a:pPr marL="304165" indent="-304165"/>
            <a:r>
              <a:rPr lang="en-US" sz="1800" dirty="0">
                <a:latin typeface="Arial"/>
                <a:cs typeface="Arial"/>
              </a:rPr>
              <a:t>Launch of the RNC-NIC Power Pack, NANN Escape Room conference experiences and products, Neo-Care Cards (2</a:t>
            </a:r>
            <a:r>
              <a:rPr lang="en-US" sz="1800" baseline="30000" dirty="0">
                <a:latin typeface="Arial"/>
                <a:cs typeface="Arial"/>
              </a:rPr>
              <a:t>nd</a:t>
            </a:r>
            <a:r>
              <a:rPr lang="en-US" sz="1800" dirty="0">
                <a:latin typeface="Arial"/>
                <a:cs typeface="Arial"/>
              </a:rPr>
              <a:t> Ed.)</a:t>
            </a:r>
          </a:p>
          <a:p>
            <a:pPr marL="304165" indent="-304165"/>
            <a:r>
              <a:rPr lang="en-US" sz="1800" dirty="0">
                <a:latin typeface="Arial"/>
                <a:cs typeface="Arial"/>
              </a:rPr>
              <a:t>Educational collaborations with AAENP and INC with related product launches</a:t>
            </a:r>
          </a:p>
          <a:p>
            <a:pPr marL="304165" indent="-304165"/>
            <a:endParaRPr lang="en-US" sz="2000" dirty="0"/>
          </a:p>
          <a:p>
            <a:pPr marL="304165" indent="-304165"/>
            <a:endParaRPr lang="en-US" sz="2000" dirty="0"/>
          </a:p>
        </p:txBody>
      </p:sp>
      <p:sp>
        <p:nvSpPr>
          <p:cNvPr id="3" name="Text Placeholder 2">
            <a:extLst>
              <a:ext uri="{FF2B5EF4-FFF2-40B4-BE49-F238E27FC236}">
                <a16:creationId xmlns:a16="http://schemas.microsoft.com/office/drawing/2014/main" id="{66BCDC4F-3A52-4231-A3C0-7127379D5621}"/>
              </a:ext>
            </a:extLst>
          </p:cNvPr>
          <p:cNvSpPr>
            <a:spLocks noGrp="1"/>
          </p:cNvSpPr>
          <p:nvPr>
            <p:ph type="body" sz="quarter" idx="10"/>
          </p:nvPr>
        </p:nvSpPr>
        <p:spPr/>
        <p:txBody>
          <a:bodyPr/>
          <a:lstStyle/>
          <a:p>
            <a:r>
              <a:rPr lang="en-US" sz="2800" cap="all"/>
              <a:t>Education, Professional Development &amp; Leadership</a:t>
            </a:r>
          </a:p>
        </p:txBody>
      </p:sp>
      <p:pic>
        <p:nvPicPr>
          <p:cNvPr id="7" name="Graphic 6" descr="Remote learning science outline">
            <a:extLst>
              <a:ext uri="{FF2B5EF4-FFF2-40B4-BE49-F238E27FC236}">
                <a16:creationId xmlns:a16="http://schemas.microsoft.com/office/drawing/2014/main" id="{F2C26A4F-66E4-4798-A616-F70D4FB39F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06555" y="1593266"/>
            <a:ext cx="2823946" cy="2823946"/>
          </a:xfrm>
          <a:prstGeom prst="rect">
            <a:avLst/>
          </a:prstGeom>
        </p:spPr>
      </p:pic>
      <p:pic>
        <p:nvPicPr>
          <p:cNvPr id="9" name="Graphic 8" descr="Classroom with solid fill">
            <a:extLst>
              <a:ext uri="{FF2B5EF4-FFF2-40B4-BE49-F238E27FC236}">
                <a16:creationId xmlns:a16="http://schemas.microsoft.com/office/drawing/2014/main" id="{717AAAA5-3BC9-4518-A5D6-BF1672C73D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9291" y="1233309"/>
            <a:ext cx="2294529" cy="2294529"/>
          </a:xfrm>
          <a:prstGeom prst="rect">
            <a:avLst/>
          </a:prstGeom>
        </p:spPr>
      </p:pic>
      <p:pic>
        <p:nvPicPr>
          <p:cNvPr id="5" name="Graphic 4" descr="Books with solid fill">
            <a:extLst>
              <a:ext uri="{FF2B5EF4-FFF2-40B4-BE49-F238E27FC236}">
                <a16:creationId xmlns:a16="http://schemas.microsoft.com/office/drawing/2014/main" id="{D2CA09C8-1461-4634-B03C-A6EDD7F20B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24059" y="3645766"/>
            <a:ext cx="1978925" cy="1978925"/>
          </a:xfrm>
          <a:prstGeom prst="rect">
            <a:avLst/>
          </a:prstGeom>
        </p:spPr>
      </p:pic>
    </p:spTree>
    <p:extLst>
      <p:ext uri="{BB962C8B-B14F-4D97-AF65-F5344CB8AC3E}">
        <p14:creationId xmlns:p14="http://schemas.microsoft.com/office/powerpoint/2010/main" val="43778952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CEB9E-A52E-EE6A-A741-BFF78E5C8DC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2E68DD-732E-92EA-1FAD-10B7A83D1835}"/>
              </a:ext>
            </a:extLst>
          </p:cNvPr>
          <p:cNvSpPr>
            <a:spLocks noGrp="1"/>
          </p:cNvSpPr>
          <p:nvPr>
            <p:ph idx="1"/>
          </p:nvPr>
        </p:nvSpPr>
        <p:spPr>
          <a:xfrm>
            <a:off x="886269" y="1593266"/>
            <a:ext cx="7396542" cy="5164373"/>
          </a:xfrm>
        </p:spPr>
        <p:txBody>
          <a:bodyPr lIns="91440" tIns="45720" rIns="91440" bIns="45720" anchor="t"/>
          <a:lstStyle/>
          <a:p>
            <a:pPr marL="0" indent="0">
              <a:buNone/>
            </a:pPr>
            <a:r>
              <a:rPr lang="en-US" sz="2000" dirty="0">
                <a:latin typeface="Arial"/>
                <a:cs typeface="Arial"/>
              </a:rPr>
              <a:t>NANN provides education, leadership, and professional development support across the neonatal nursing career continuum to ensure the future growth and sustainability of the profession and association:</a:t>
            </a:r>
          </a:p>
          <a:p>
            <a:pPr marL="304165" indent="-304165"/>
            <a:r>
              <a:rPr lang="en-US" sz="1800" dirty="0">
                <a:latin typeface="Arial"/>
                <a:cs typeface="Arial"/>
              </a:rPr>
              <a:t>Ongoing comprehensive review of NANN educational offerings, updated product development process and educational dashboard</a:t>
            </a:r>
          </a:p>
          <a:p>
            <a:pPr marL="304165" indent="-304165"/>
            <a:r>
              <a:rPr lang="en-US" sz="1800" dirty="0">
                <a:latin typeface="Arial"/>
                <a:cs typeface="Arial"/>
              </a:rPr>
              <a:t>In-person, best-in-class conference, including VON Case of the Year</a:t>
            </a:r>
          </a:p>
          <a:p>
            <a:pPr marL="304165" indent="-304165"/>
            <a:r>
              <a:rPr lang="en-US" sz="1800" dirty="0">
                <a:latin typeface="Arial"/>
                <a:cs typeface="Arial"/>
              </a:rPr>
              <a:t>Continued on-demand conference offerings</a:t>
            </a:r>
          </a:p>
          <a:p>
            <a:pPr marL="304165" indent="-304165"/>
            <a:r>
              <a:rPr lang="en-US" sz="1800" dirty="0">
                <a:latin typeface="Arial"/>
                <a:cs typeface="Arial"/>
              </a:rPr>
              <a:t>Launch of the RNC-NIC Power Pack, NANN Escape Room conference experiences and products, Neo-Care Cards (2</a:t>
            </a:r>
            <a:r>
              <a:rPr lang="en-US" sz="1800" baseline="30000" dirty="0">
                <a:latin typeface="Arial"/>
                <a:cs typeface="Arial"/>
              </a:rPr>
              <a:t>nd</a:t>
            </a:r>
            <a:r>
              <a:rPr lang="en-US" sz="1800" dirty="0">
                <a:latin typeface="Arial"/>
                <a:cs typeface="Arial"/>
              </a:rPr>
              <a:t> Ed.)</a:t>
            </a:r>
          </a:p>
          <a:p>
            <a:pPr marL="304165" indent="-304165"/>
            <a:r>
              <a:rPr lang="en-US" sz="1800" dirty="0">
                <a:latin typeface="Arial"/>
                <a:cs typeface="Arial"/>
              </a:rPr>
              <a:t>Educational collaborations with AAENP and INC with related product launches</a:t>
            </a:r>
          </a:p>
          <a:p>
            <a:pPr marL="304165" indent="-304165"/>
            <a:endParaRPr lang="en-US" sz="2000" dirty="0"/>
          </a:p>
          <a:p>
            <a:pPr marL="304165" indent="-304165"/>
            <a:endParaRPr lang="en-US" sz="2000" dirty="0"/>
          </a:p>
        </p:txBody>
      </p:sp>
      <p:sp>
        <p:nvSpPr>
          <p:cNvPr id="3" name="Text Placeholder 2">
            <a:extLst>
              <a:ext uri="{FF2B5EF4-FFF2-40B4-BE49-F238E27FC236}">
                <a16:creationId xmlns:a16="http://schemas.microsoft.com/office/drawing/2014/main" id="{671D52FC-5CBA-209E-DE11-6DEBEE9449FF}"/>
              </a:ext>
            </a:extLst>
          </p:cNvPr>
          <p:cNvSpPr>
            <a:spLocks noGrp="1"/>
          </p:cNvSpPr>
          <p:nvPr>
            <p:ph type="body" sz="quarter" idx="10"/>
          </p:nvPr>
        </p:nvSpPr>
        <p:spPr/>
        <p:txBody>
          <a:bodyPr/>
          <a:lstStyle/>
          <a:p>
            <a:r>
              <a:rPr lang="en-US" sz="2800" cap="all"/>
              <a:t>Education, Professional Development &amp; Leadership</a:t>
            </a:r>
          </a:p>
        </p:txBody>
      </p:sp>
      <p:pic>
        <p:nvPicPr>
          <p:cNvPr id="7" name="Graphic 6" descr="Remote learning science outline">
            <a:extLst>
              <a:ext uri="{FF2B5EF4-FFF2-40B4-BE49-F238E27FC236}">
                <a16:creationId xmlns:a16="http://schemas.microsoft.com/office/drawing/2014/main" id="{8035B3DA-2FD2-96BE-9C8F-5BED7E4788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06555" y="1593266"/>
            <a:ext cx="2823946" cy="2823946"/>
          </a:xfrm>
          <a:prstGeom prst="rect">
            <a:avLst/>
          </a:prstGeom>
        </p:spPr>
      </p:pic>
      <p:pic>
        <p:nvPicPr>
          <p:cNvPr id="9" name="Graphic 8" descr="Classroom with solid fill">
            <a:extLst>
              <a:ext uri="{FF2B5EF4-FFF2-40B4-BE49-F238E27FC236}">
                <a16:creationId xmlns:a16="http://schemas.microsoft.com/office/drawing/2014/main" id="{EB73D21C-EDDE-4690-30E6-31F926650D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9291" y="1233309"/>
            <a:ext cx="2294529" cy="2294529"/>
          </a:xfrm>
          <a:prstGeom prst="rect">
            <a:avLst/>
          </a:prstGeom>
        </p:spPr>
      </p:pic>
      <p:pic>
        <p:nvPicPr>
          <p:cNvPr id="5" name="Graphic 4" descr="Books with solid fill">
            <a:extLst>
              <a:ext uri="{FF2B5EF4-FFF2-40B4-BE49-F238E27FC236}">
                <a16:creationId xmlns:a16="http://schemas.microsoft.com/office/drawing/2014/main" id="{1235115A-C765-3189-291E-75D75C753C8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24059" y="3645766"/>
            <a:ext cx="1978925" cy="1978925"/>
          </a:xfrm>
          <a:prstGeom prst="rect">
            <a:avLst/>
          </a:prstGeom>
        </p:spPr>
      </p:pic>
      <p:pic>
        <p:nvPicPr>
          <p:cNvPr id="14" name="Picture 13">
            <a:extLst>
              <a:ext uri="{FF2B5EF4-FFF2-40B4-BE49-F238E27FC236}">
                <a16:creationId xmlns:a16="http://schemas.microsoft.com/office/drawing/2014/main" id="{04C154B6-46A6-A3F6-83C5-8F35EC2981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587" y="-75705"/>
            <a:ext cx="12326587" cy="6933705"/>
          </a:xfrm>
          <a:prstGeom prst="rect">
            <a:avLst/>
          </a:prstGeom>
        </p:spPr>
      </p:pic>
    </p:spTree>
    <p:extLst>
      <p:ext uri="{BB962C8B-B14F-4D97-AF65-F5344CB8AC3E}">
        <p14:creationId xmlns:p14="http://schemas.microsoft.com/office/powerpoint/2010/main" val="160574247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7D7FEEB1-14ED-2D43-DC2E-E25A515DEDB5}"/>
              </a:ext>
            </a:extLst>
          </p:cNvPr>
          <p:cNvSpPr>
            <a:spLocks noGrp="1"/>
          </p:cNvSpPr>
          <p:nvPr/>
        </p:nvSpPr>
        <p:spPr>
          <a:xfrm>
            <a:off x="3323795" y="1736693"/>
            <a:ext cx="8367052" cy="3471961"/>
          </a:xfrm>
          <a:prstGeom prst="rect">
            <a:avLst/>
          </a:prstGeom>
        </p:spPr>
        <p:txBody>
          <a:bodyPr anchor="b"/>
          <a:lstStyle>
            <a:lvl1pPr algn="r" defTabSz="1219170" rtl="0" eaLnBrk="1" latinLnBrk="0" hangingPunct="1">
              <a:lnSpc>
                <a:spcPct val="90000"/>
              </a:lnSpc>
              <a:spcBef>
                <a:spcPct val="0"/>
              </a:spcBef>
              <a:buNone/>
              <a:defRPr sz="5867" b="0" i="0" kern="1200">
                <a:solidFill>
                  <a:schemeClr val="bg1"/>
                </a:solidFill>
                <a:latin typeface="Arial" panose="020B0604020202020204" pitchFamily="34" charset="0"/>
                <a:ea typeface="+mj-ea"/>
                <a:cs typeface="Arial" panose="020B0604020202020204" pitchFamily="34" charset="0"/>
              </a:defRPr>
            </a:lvl1pPr>
          </a:lstStyle>
          <a:p>
            <a:r>
              <a:rPr lang="en-US" sz="6600">
                <a:latin typeface="Arial" panose="020B0604020202020204" pitchFamily="34" charset="0"/>
                <a:cs typeface="Arial" panose="020B0604020202020204" pitchFamily="34" charset="0"/>
              </a:rPr>
              <a:t>NANN </a:t>
            </a:r>
            <a:r>
              <a:rPr lang="en-US" sz="6600"/>
              <a:t>PPT</a:t>
            </a:r>
            <a:r>
              <a:rPr lang="en-US" sz="6600">
                <a:latin typeface="Arial" panose="020B0604020202020204" pitchFamily="34" charset="0"/>
                <a:cs typeface="Arial" panose="020B0604020202020204" pitchFamily="34" charset="0"/>
              </a:rPr>
              <a:t> Title</a:t>
            </a:r>
          </a:p>
        </p:txBody>
      </p:sp>
      <p:sp>
        <p:nvSpPr>
          <p:cNvPr id="3" name="Subtitle 5">
            <a:extLst>
              <a:ext uri="{FF2B5EF4-FFF2-40B4-BE49-F238E27FC236}">
                <a16:creationId xmlns:a16="http://schemas.microsoft.com/office/drawing/2014/main" id="{F5CDDD48-622A-8B69-6994-E7393F500D3B}"/>
              </a:ext>
            </a:extLst>
          </p:cNvPr>
          <p:cNvSpPr>
            <a:spLocks noGrp="1"/>
          </p:cNvSpPr>
          <p:nvPr/>
        </p:nvSpPr>
        <p:spPr>
          <a:xfrm>
            <a:off x="139749" y="5208654"/>
            <a:ext cx="11494492" cy="451935"/>
          </a:xfrm>
          <a:prstGeom prst="rect">
            <a:avLst/>
          </a:prstGeom>
        </p:spPr>
        <p:txBody>
          <a:bodyPr>
            <a:noAutofit/>
          </a:bodyPr>
          <a:lstStyle>
            <a:lvl1pPr marL="0" indent="0" algn="r" defTabSz="1219170" rtl="0" eaLnBrk="1" latinLnBrk="0" hangingPunct="1">
              <a:lnSpc>
                <a:spcPct val="90000"/>
              </a:lnSpc>
              <a:spcBef>
                <a:spcPts val="1333"/>
              </a:spcBef>
              <a:buFont typeface="Arial" panose="020B0604020202020204" pitchFamily="34" charset="0"/>
              <a:buNone/>
              <a:defRPr sz="3200" b="0" i="0" kern="1200">
                <a:solidFill>
                  <a:schemeClr val="bg1"/>
                </a:solidFill>
                <a:latin typeface="Arial" panose="020B0604020202020204" pitchFamily="34" charset="0"/>
                <a:ea typeface="+mn-ea"/>
                <a:cs typeface="Arial" panose="020B0604020202020204" pitchFamily="34" charset="0"/>
              </a:defRPr>
            </a:lvl1pPr>
            <a:lvl2pPr marL="609585" indent="0" algn="ctr" defTabSz="1219170" rtl="0" eaLnBrk="1" latinLnBrk="0" hangingPunct="1">
              <a:lnSpc>
                <a:spcPct val="90000"/>
              </a:lnSpc>
              <a:spcBef>
                <a:spcPts val="667"/>
              </a:spcBef>
              <a:buFont typeface="Arial" panose="020B0604020202020204" pitchFamily="34" charset="0"/>
              <a:buNone/>
              <a:defRPr sz="2667" kern="1200">
                <a:solidFill>
                  <a:schemeClr val="tx1"/>
                </a:solidFill>
                <a:latin typeface="+mn-lt"/>
                <a:ea typeface="+mn-ea"/>
                <a:cs typeface="+mn-cs"/>
              </a:defRPr>
            </a:lvl2pPr>
            <a:lvl3pPr marL="1219170" indent="0" algn="ctr" defTabSz="1219170" rtl="0" eaLnBrk="1" latinLnBrk="0" hangingPunct="1">
              <a:lnSpc>
                <a:spcPct val="90000"/>
              </a:lnSpc>
              <a:spcBef>
                <a:spcPts val="667"/>
              </a:spcBef>
              <a:buFont typeface="Arial" panose="020B0604020202020204" pitchFamily="34" charset="0"/>
              <a:buNone/>
              <a:defRPr sz="2400" kern="1200">
                <a:solidFill>
                  <a:schemeClr val="tx1"/>
                </a:solidFill>
                <a:latin typeface="+mn-lt"/>
                <a:ea typeface="+mn-ea"/>
                <a:cs typeface="+mn-cs"/>
              </a:defRPr>
            </a:lvl3pPr>
            <a:lvl4pPr marL="1828754"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4pPr>
            <a:lvl5pPr marL="2438339"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5pPr>
            <a:lvl6pPr marL="3047924"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6pPr>
            <a:lvl7pPr marL="3657509"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7pPr>
            <a:lvl8pPr marL="4267093"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8pPr>
            <a:lvl9pPr marL="4876678"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9pPr>
          </a:lstStyle>
          <a:p>
            <a:pPr>
              <a:spcBef>
                <a:spcPts val="1200"/>
              </a:spcBef>
            </a:pPr>
            <a:r>
              <a:rPr lang="en-US" sz="3000"/>
              <a:t>Day, Month, Date, Year</a:t>
            </a:r>
          </a:p>
          <a:p>
            <a:pPr>
              <a:spcBef>
                <a:spcPts val="1200"/>
              </a:spcBef>
            </a:pPr>
            <a:r>
              <a:rPr lang="en-US" sz="3000"/>
              <a:t>Time</a:t>
            </a:r>
          </a:p>
          <a:p>
            <a:endParaRPr lang="en-US" sz="3000"/>
          </a:p>
        </p:txBody>
      </p:sp>
      <p:pic>
        <p:nvPicPr>
          <p:cNvPr id="7" name="Picture 6" descr="A pink and green background with a white square&#10;&#10;AI-generated content may be incorrect.">
            <a:extLst>
              <a:ext uri="{FF2B5EF4-FFF2-40B4-BE49-F238E27FC236}">
                <a16:creationId xmlns:a16="http://schemas.microsoft.com/office/drawing/2014/main" id="{BCDB3E0B-E327-4940-595B-22A154323ADC}"/>
              </a:ext>
            </a:extLst>
          </p:cNvPr>
          <p:cNvPicPr>
            <a:picLocks noChangeAspect="1"/>
          </p:cNvPicPr>
          <p:nvPr/>
        </p:nvPicPr>
        <p:blipFill>
          <a:blip r:embed="rId3">
            <a:alphaModFix/>
          </a:blip>
          <a:stretch>
            <a:fillRect/>
          </a:stretch>
        </p:blipFill>
        <p:spPr>
          <a:xfrm>
            <a:off x="0" y="0"/>
            <a:ext cx="12192000" cy="6852646"/>
          </a:xfrm>
          <a:prstGeom prst="rect">
            <a:avLst/>
          </a:prstGeom>
        </p:spPr>
      </p:pic>
      <p:pic>
        <p:nvPicPr>
          <p:cNvPr id="8" name="Graphic 6">
            <a:extLst>
              <a:ext uri="{FF2B5EF4-FFF2-40B4-BE49-F238E27FC236}">
                <a16:creationId xmlns:a16="http://schemas.microsoft.com/office/drawing/2014/main" id="{62BD81B5-0FE5-F1EF-2B61-F1382F0EFC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66112" y="651320"/>
            <a:ext cx="4859776" cy="4093404"/>
          </a:xfrm>
          <a:prstGeom prst="rect">
            <a:avLst/>
          </a:prstGeom>
        </p:spPr>
      </p:pic>
      <p:sp>
        <p:nvSpPr>
          <p:cNvPr id="5" name="TextBox 3">
            <a:extLst>
              <a:ext uri="{FF2B5EF4-FFF2-40B4-BE49-F238E27FC236}">
                <a16:creationId xmlns:a16="http://schemas.microsoft.com/office/drawing/2014/main" id="{C0CB6FB6-760A-D6E3-EF42-29AA8C20D30D}"/>
              </a:ext>
            </a:extLst>
          </p:cNvPr>
          <p:cNvSpPr txBox="1"/>
          <p:nvPr/>
        </p:nvSpPr>
        <p:spPr>
          <a:xfrm>
            <a:off x="428072" y="5774740"/>
            <a:ext cx="11335856"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800" b="1">
                <a:ln w="12700">
                  <a:solidFill>
                    <a:schemeClr val="tx1"/>
                  </a:solidFill>
                </a:ln>
                <a:solidFill>
                  <a:schemeClr val="bg1"/>
                </a:solidFill>
                <a:highlight>
                  <a:srgbClr val="3EC0BF"/>
                </a:highlight>
                <a:cs typeface="Arial"/>
              </a:rPr>
              <a:t>Register at nann.org/conference with Best Value pricing </a:t>
            </a:r>
          </a:p>
          <a:p>
            <a:pPr algn="ctr"/>
            <a:r>
              <a:rPr lang="en-US" sz="2800" b="1">
                <a:ln w="12700">
                  <a:solidFill>
                    <a:schemeClr val="tx1"/>
                  </a:solidFill>
                </a:ln>
                <a:solidFill>
                  <a:schemeClr val="bg1"/>
                </a:solidFill>
                <a:highlight>
                  <a:srgbClr val="3EC0BF"/>
                </a:highlight>
                <a:cs typeface="Arial"/>
              </a:rPr>
              <a:t>through June 16, 2026</a:t>
            </a:r>
            <a:r>
              <a:rPr lang="en-US" sz="2800" b="1" dirty="0">
                <a:ln w="12700">
                  <a:solidFill>
                    <a:schemeClr val="tx1"/>
                  </a:solidFill>
                </a:ln>
                <a:solidFill>
                  <a:schemeClr val="bg1"/>
                </a:solidFill>
                <a:highlight>
                  <a:srgbClr val="3EC0BF"/>
                </a:highlight>
                <a:cs typeface="Arial"/>
              </a:rPr>
              <a:t>!</a:t>
            </a:r>
            <a:endParaRPr lang="en-US" sz="2800" b="1" dirty="0">
              <a:ln w="12700">
                <a:solidFill>
                  <a:prstClr val="black"/>
                </a:solidFill>
              </a:ln>
              <a:solidFill>
                <a:schemeClr val="bg1"/>
              </a:solidFill>
              <a:highlight>
                <a:srgbClr val="3EC0BF"/>
              </a:highlight>
              <a:cs typeface="Arial"/>
            </a:endParaRPr>
          </a:p>
        </p:txBody>
      </p:sp>
      <p:pic>
        <p:nvPicPr>
          <p:cNvPr id="6" name="Picture 5" descr="A qr code with black squares&#10;&#10;AI-generated content may be incorrect.">
            <a:extLst>
              <a:ext uri="{FF2B5EF4-FFF2-40B4-BE49-F238E27FC236}">
                <a16:creationId xmlns:a16="http://schemas.microsoft.com/office/drawing/2014/main" id="{E971E985-0CD5-694E-ED2F-A9753D97D872}"/>
              </a:ext>
            </a:extLst>
          </p:cNvPr>
          <p:cNvPicPr>
            <a:picLocks noChangeAspect="1"/>
          </p:cNvPicPr>
          <p:nvPr/>
        </p:nvPicPr>
        <p:blipFill>
          <a:blip r:embed="rId6"/>
          <a:stretch>
            <a:fillRect/>
          </a:stretch>
        </p:blipFill>
        <p:spPr>
          <a:xfrm>
            <a:off x="428072" y="446386"/>
            <a:ext cx="1666068" cy="162732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750" advClick="0" advTm="10000">
        <p159:morph option="byObject"/>
      </p:transition>
    </mc:Choice>
    <mc:Fallback xmlns="">
      <p:transition spd="slow" advClick="0"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5358D-744D-8DC3-DD2F-127BDAFE58F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7565E93-BC58-3C1E-1337-0319E526C390}"/>
              </a:ext>
            </a:extLst>
          </p:cNvPr>
          <p:cNvSpPr>
            <a:spLocks noGrp="1"/>
          </p:cNvSpPr>
          <p:nvPr>
            <p:ph type="ctrTitle"/>
          </p:nvPr>
        </p:nvSpPr>
        <p:spPr>
          <a:xfrm>
            <a:off x="6665710" y="1754597"/>
            <a:ext cx="5035407" cy="1148847"/>
          </a:xfrm>
        </p:spPr>
        <p:txBody>
          <a:bodyPr/>
          <a:lstStyle/>
          <a:p>
            <a:endParaRPr lang="en-US"/>
          </a:p>
        </p:txBody>
      </p:sp>
      <p:sp>
        <p:nvSpPr>
          <p:cNvPr id="8" name="Subtitle 7">
            <a:extLst>
              <a:ext uri="{FF2B5EF4-FFF2-40B4-BE49-F238E27FC236}">
                <a16:creationId xmlns:a16="http://schemas.microsoft.com/office/drawing/2014/main" id="{53C472F3-C8AF-68D3-8D70-4500774210C4}"/>
              </a:ext>
            </a:extLst>
          </p:cNvPr>
          <p:cNvSpPr>
            <a:spLocks noGrp="1"/>
          </p:cNvSpPr>
          <p:nvPr>
            <p:ph type="subTitle" idx="1"/>
          </p:nvPr>
        </p:nvSpPr>
        <p:spPr>
          <a:xfrm>
            <a:off x="3955234" y="3429000"/>
            <a:ext cx="7705739" cy="469175"/>
          </a:xfrm>
        </p:spPr>
        <p:txBody>
          <a:bodyPr>
            <a:normAutofit lnSpcReduction="10000"/>
          </a:bodyPr>
          <a:lstStyle/>
          <a:p>
            <a:endParaRPr lang="en-US"/>
          </a:p>
        </p:txBody>
      </p:sp>
      <p:pic>
        <p:nvPicPr>
          <p:cNvPr id="6" name="Picture 5">
            <a:extLst>
              <a:ext uri="{FF2B5EF4-FFF2-40B4-BE49-F238E27FC236}">
                <a16:creationId xmlns:a16="http://schemas.microsoft.com/office/drawing/2014/main" id="{61DDF58A-1B98-7B2F-82D1-8F4E4F988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150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10313B-2BF1-D6F3-92CD-4591DFDFDBF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558790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AD7B5-1E5D-C0BA-8207-11188860048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C710B72-EC63-7914-DB14-7604A13D25B0}"/>
              </a:ext>
            </a:extLst>
          </p:cNvPr>
          <p:cNvSpPr>
            <a:spLocks noGrp="1"/>
          </p:cNvSpPr>
          <p:nvPr>
            <p:ph type="title"/>
          </p:nvPr>
        </p:nvSpPr>
        <p:spPr/>
        <p:txBody>
          <a:bodyPr/>
          <a:lstStyle/>
          <a:p>
            <a:endParaRPr lang="en-US"/>
          </a:p>
        </p:txBody>
      </p:sp>
      <p:pic>
        <p:nvPicPr>
          <p:cNvPr id="10" name="Picture 9" descr="A cell phone with a qr code&#10;&#10;AI-generated content may be incorrect.">
            <a:extLst>
              <a:ext uri="{FF2B5EF4-FFF2-40B4-BE49-F238E27FC236}">
                <a16:creationId xmlns:a16="http://schemas.microsoft.com/office/drawing/2014/main" id="{E491B7E7-44D8-4AA6-E2B1-086E1A74F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3903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ANN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6 PowerPoint Updated.potx" id="{1D1685C8-80B3-4DC9-84FD-F1EAB7F5DBEE}" vid="{2BDFCDE8-AEFE-42C0-91F0-1584DA311A81}"/>
    </a:ext>
  </a:extLst>
</a:theme>
</file>

<file path=ppt/theme/theme2.xml><?xml version="1.0" encoding="utf-8"?>
<a:theme xmlns:a="http://schemas.openxmlformats.org/drawingml/2006/main" name="1_NANN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6 PowerPoint Updated.potx" id="{1D1685C8-80B3-4DC9-84FD-F1EAB7F5DBEE}" vid="{2BDFCDE8-AEFE-42C0-91F0-1584DA311A81}"/>
    </a:ext>
  </a:extLst>
</a:theme>
</file>

<file path=ppt/theme/theme3.xml><?xml version="1.0" encoding="utf-8"?>
<a:theme xmlns:a="http://schemas.openxmlformats.org/drawingml/2006/main" name="2_NANN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6 PowerPoint Updated.potx" id="{1D1685C8-80B3-4DC9-84FD-F1EAB7F5DBEE}" vid="{2BDFCDE8-AEFE-42C0-91F0-1584DA311A8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65B6BEF7AD0D40A4A0B33AFD60AF7A" ma:contentTypeVersion="19" ma:contentTypeDescription="Create a new document." ma:contentTypeScope="" ma:versionID="b21555394a1a7b5aa4be1741d04f9237">
  <xsd:schema xmlns:xsd="http://www.w3.org/2001/XMLSchema" xmlns:xs="http://www.w3.org/2001/XMLSchema" xmlns:p="http://schemas.microsoft.com/office/2006/metadata/properties" xmlns:ns2="acab379d-c436-4626-96ef-8d17a623a02d" xmlns:ns3="22010ab1-1a20-4e5a-abad-bfdaf0b0f010" targetNamespace="http://schemas.microsoft.com/office/2006/metadata/properties" ma:root="true" ma:fieldsID="a40ad0080d8462a6c62efb2d9eb8372f" ns2:_="" ns3:_="">
    <xsd:import namespace="acab379d-c436-4626-96ef-8d17a623a02d"/>
    <xsd:import namespace="22010ab1-1a20-4e5a-abad-bfdaf0b0f01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ab379d-c436-4626-96ef-8d17a623a02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b936d7f-d364-431e-9a1e-6ed3d5e4441e}" ma:internalName="TaxCatchAll" ma:showField="CatchAllData" ma:web="acab379d-c436-4626-96ef-8d17a623a02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2010ab1-1a20-4e5a-abad-bfdaf0b0f01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9e17280-6357-4f01-98d8-aff652f546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cab379d-c436-4626-96ef-8d17a623a02d" xsi:nil="true"/>
    <lcf76f155ced4ddcb4097134ff3c332f xmlns="22010ab1-1a20-4e5a-abad-bfdaf0b0f01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674CED-EEFC-483B-BFA7-FE00D1BC655C}">
  <ds:schemaRefs>
    <ds:schemaRef ds:uri="22010ab1-1a20-4e5a-abad-bfdaf0b0f010"/>
    <ds:schemaRef ds:uri="acab379d-c436-4626-96ef-8d17a623a0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63860C2-47C1-46DE-B888-8D60A16F0F66}">
  <ds:schemaRefs>
    <ds:schemaRef ds:uri="22010ab1-1a20-4e5a-abad-bfdaf0b0f010"/>
    <ds:schemaRef ds:uri="acab379d-c436-4626-96ef-8d17a623a02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C45F4FA-52D5-4F44-B3E8-F39764D9BB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3978</TotalTime>
  <Words>3023</Words>
  <Application>Microsoft Office PowerPoint</Application>
  <PresentationFormat>Widescreen</PresentationFormat>
  <Paragraphs>179</Paragraphs>
  <Slides>33</Slides>
  <Notes>33</Notes>
  <HiddenSlides>0</HiddenSlides>
  <MMClips>1</MMClips>
  <ScaleCrop>false</ScaleCrop>
  <HeadingPairs>
    <vt:vector size="8" baseType="variant">
      <vt:variant>
        <vt:lpstr>Fonts Used</vt:lpstr>
      </vt:variant>
      <vt:variant>
        <vt:i4>2</vt:i4>
      </vt:variant>
      <vt:variant>
        <vt:lpstr>Theme</vt:lpstr>
      </vt:variant>
      <vt:variant>
        <vt:i4>3</vt:i4>
      </vt:variant>
      <vt:variant>
        <vt:lpstr>Embedded OLE Servers</vt:lpstr>
      </vt:variant>
      <vt:variant>
        <vt:i4>1</vt:i4>
      </vt:variant>
      <vt:variant>
        <vt:lpstr>Slide Titles</vt:lpstr>
      </vt:variant>
      <vt:variant>
        <vt:i4>33</vt:i4>
      </vt:variant>
    </vt:vector>
  </HeadingPairs>
  <TitlesOfParts>
    <vt:vector size="39" baseType="lpstr">
      <vt:lpstr>Arial</vt:lpstr>
      <vt:lpstr>Calibri</vt:lpstr>
      <vt:lpstr>NANN Theme</vt:lpstr>
      <vt:lpstr>1_NANN Theme</vt:lpstr>
      <vt:lpstr>2_NANN Theme</vt:lpstr>
      <vt:lpstr>Presentation</vt:lpstr>
      <vt:lpstr>PowerPoint Presentation</vt:lpstr>
      <vt:lpstr>WHY MEMBERSHIP IN PROFESSIONAL NURSING ORGANIZATIONS MATTER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Irena POwers</dc:creator>
  <cp:keywords/>
  <dc:description/>
  <cp:lastModifiedBy>Stephanie Spalding</cp:lastModifiedBy>
  <cp:revision>97</cp:revision>
  <dcterms:created xsi:type="dcterms:W3CDTF">2020-03-05T19:48:36Z</dcterms:created>
  <dcterms:modified xsi:type="dcterms:W3CDTF">2026-04-02T13:44:09Z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0x0101001D65B6BEF7AD0D40A4A0B33AFD60AF7A</vt:lpwstr>
  </property>
  <property fmtid="{D5CDD505-2E9C-101B-9397-08002B2CF9AE}" pid="3" name="Order">
    <vt:r8>100</vt:r8>
  </property>
  <property fmtid="{D5CDD505-2E9C-101B-9397-08002B2CF9AE}" pid="4" name="MediaServiceImageTags">
    <vt:lpwstr/>
  </property>
</Properties>
</file>